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1"/>
  </p:notesMasterIdLst>
  <p:handoutMasterIdLst>
    <p:handoutMasterId r:id="rId52"/>
  </p:handoutMasterIdLst>
  <p:sldIdLst>
    <p:sldId id="256" r:id="rId5"/>
    <p:sldId id="285" r:id="rId6"/>
    <p:sldId id="278" r:id="rId7"/>
    <p:sldId id="264" r:id="rId8"/>
    <p:sldId id="301" r:id="rId9"/>
    <p:sldId id="315" r:id="rId10"/>
    <p:sldId id="271" r:id="rId11"/>
    <p:sldId id="314" r:id="rId12"/>
    <p:sldId id="310" r:id="rId13"/>
    <p:sldId id="291" r:id="rId14"/>
    <p:sldId id="384" r:id="rId15"/>
    <p:sldId id="385" r:id="rId16"/>
    <p:sldId id="388" r:id="rId17"/>
    <p:sldId id="393" r:id="rId18"/>
    <p:sldId id="378" r:id="rId19"/>
    <p:sldId id="352" r:id="rId20"/>
    <p:sldId id="380" r:id="rId21"/>
    <p:sldId id="389" r:id="rId22"/>
    <p:sldId id="381" r:id="rId23"/>
    <p:sldId id="383" r:id="rId24"/>
    <p:sldId id="355" r:id="rId25"/>
    <p:sldId id="347" r:id="rId26"/>
    <p:sldId id="356" r:id="rId27"/>
    <p:sldId id="357" r:id="rId28"/>
    <p:sldId id="360" r:id="rId29"/>
    <p:sldId id="376" r:id="rId30"/>
    <p:sldId id="391" r:id="rId31"/>
    <p:sldId id="344" r:id="rId32"/>
    <p:sldId id="346" r:id="rId33"/>
    <p:sldId id="359" r:id="rId34"/>
    <p:sldId id="290" r:id="rId35"/>
    <p:sldId id="372" r:id="rId36"/>
    <p:sldId id="370" r:id="rId37"/>
    <p:sldId id="371" r:id="rId38"/>
    <p:sldId id="373" r:id="rId39"/>
    <p:sldId id="374" r:id="rId40"/>
    <p:sldId id="364" r:id="rId41"/>
    <p:sldId id="367" r:id="rId42"/>
    <p:sldId id="325" r:id="rId43"/>
    <p:sldId id="327" r:id="rId44"/>
    <p:sldId id="377" r:id="rId45"/>
    <p:sldId id="302" r:id="rId46"/>
    <p:sldId id="303" r:id="rId47"/>
    <p:sldId id="304" r:id="rId48"/>
    <p:sldId id="368"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amsey (Staff)" initials="RR(" lastIdx="7" clrIdx="0">
    <p:extLst>
      <p:ext uri="{19B8F6BF-5375-455C-9EA6-DF929625EA0E}">
        <p15:presenceInfo xmlns:p15="http://schemas.microsoft.com/office/powerpoint/2012/main" userId="S::ue0lkn@sunderland.ac.uk::51b6c4e9-48ec-4552-9e49-828d15640bdf" providerId="AD"/>
      </p:ext>
    </p:extLst>
  </p:cmAuthor>
  <p:cmAuthor id="2" name="Sarah Martin-Denham (Staff)" initials="S(" lastIdx="1" clrIdx="1">
    <p:extLst>
      <p:ext uri="{19B8F6BF-5375-455C-9EA6-DF929625EA0E}">
        <p15:presenceInfo xmlns:p15="http://schemas.microsoft.com/office/powerpoint/2012/main" userId="S::ds0sde@sunderland.ac.uk::8a7d0945-9d1c-48aa-b989-513a06aac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ABDCE-0D8D-BDCA-D6AA-33BE9894B2D4}" v="1711" dt="2020-11-30T10:54:37.668"/>
    <p1510:client id="{262C0F91-F10E-F87F-0AFA-1FA03EDDC96C}" v="3777" dt="2020-11-30T13:34:42.640"/>
    <p1510:client id="{28F9D2F5-BC36-4C9F-4A89-E4FF945BCA1E}" v="209" dt="2020-11-29T14:32:54.908"/>
    <p1510:client id="{2E44CA61-2DAB-AAC7-0356-7F2F3A5D6B63}" v="223" dt="2020-11-30T13:55:08.681"/>
    <p1510:client id="{4ECE3C35-827D-7749-39DB-80EEA8C12D04}" v="28" dt="2020-11-30T13:01:06.311"/>
    <p1510:client id="{717546A0-D260-4E64-9E97-8B3C370FDEF6}" v="351" dt="2020-11-30T13:48:29.374"/>
    <p1510:client id="{7EF2EC15-518A-0674-7B5C-731CC052323E}" v="3" dt="2021-01-12T13:19:32.296"/>
    <p1510:client id="{A4BA9119-5B9C-1827-A3D3-1B1DF70472A1}" v="1688" dt="2020-11-29T16:38:45.021"/>
    <p1510:client id="{CF94A9C7-4005-439F-97B5-0970F46D8AAC}" v="407" dt="2020-11-30T13:51:41.451"/>
    <p1510:client id="{E956D8C7-D92C-471E-1397-B2FEE51023BE}" v="451" dt="2020-11-29T15:06:29.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r>
              <a:rPr lang="en-US" sz="1400" b="1" baseline="0">
                <a:solidFill>
                  <a:schemeClr val="tx2"/>
                </a:solidFill>
              </a:rPr>
              <a:t>Figure 9:</a:t>
            </a:r>
            <a:r>
              <a:rPr lang="en-US" sz="1400" baseline="0">
                <a:solidFill>
                  <a:schemeClr val="tx2"/>
                </a:solidFill>
              </a:rPr>
              <a:t> Time children spent in isolation</a:t>
            </a:r>
          </a:p>
        </c:rich>
      </c:tx>
      <c:layout>
        <c:manualLayout>
          <c:xMode val="edge"/>
          <c:yMode val="edge"/>
          <c:x val="2.9666666666666661E-2"/>
          <c:y val="2.77777777777777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679090735327711"/>
          <c:y val="0.15488812803109356"/>
          <c:w val="0.70353538178953212"/>
          <c:h val="0.72088764946048411"/>
        </c:manualLayout>
      </c:layout>
      <c:barChart>
        <c:barDir val="bar"/>
        <c:grouping val="clustered"/>
        <c:varyColors val="0"/>
        <c:ser>
          <c:idx val="0"/>
          <c:order val="0"/>
          <c:tx>
            <c:strRef>
              <c:f>'Slide 15 Graph'!$B$1</c:f>
              <c:strCache>
                <c:ptCount val="1"/>
                <c:pt idx="0">
                  <c:v>Frequency</c:v>
                </c:pt>
              </c:strCache>
            </c:strRef>
          </c:tx>
          <c:spPr>
            <a:solidFill>
              <a:schemeClr val="tx2">
                <a:lumMod val="60000"/>
                <a:lumOff val="40000"/>
              </a:schemeClr>
            </a:solidFill>
            <a:ln>
              <a:noFill/>
            </a:ln>
            <a:effectLst/>
          </c:spPr>
          <c:invertIfNegative val="0"/>
          <c:cat>
            <c:strRef>
              <c:f>'Slide 15 Graph'!$A$2:$A$10</c:f>
              <c:strCache>
                <c:ptCount val="9"/>
                <c:pt idx="0">
                  <c:v>Once or Twice</c:v>
                </c:pt>
                <c:pt idx="1">
                  <c:v>Under 3 months</c:v>
                </c:pt>
                <c:pt idx="2">
                  <c:v>3 - 6 months</c:v>
                </c:pt>
                <c:pt idx="3">
                  <c:v>6 - 12 months</c:v>
                </c:pt>
                <c:pt idx="4">
                  <c:v>1 - 1.5 years</c:v>
                </c:pt>
                <c:pt idx="5">
                  <c:v>1.5 - 2 years</c:v>
                </c:pt>
                <c:pt idx="6">
                  <c:v>2 - 2.5 years</c:v>
                </c:pt>
                <c:pt idx="7">
                  <c:v>2.5 - 3 years</c:v>
                </c:pt>
                <c:pt idx="8">
                  <c:v>Over 3 years</c:v>
                </c:pt>
              </c:strCache>
            </c:strRef>
          </c:cat>
          <c:val>
            <c:numRef>
              <c:f>'Slide 15 Graph'!$B$2:$B$10</c:f>
              <c:numCache>
                <c:formatCode>General</c:formatCode>
                <c:ptCount val="9"/>
                <c:pt idx="0">
                  <c:v>2</c:v>
                </c:pt>
                <c:pt idx="1">
                  <c:v>3</c:v>
                </c:pt>
                <c:pt idx="2">
                  <c:v>3</c:v>
                </c:pt>
                <c:pt idx="3">
                  <c:v>2</c:v>
                </c:pt>
                <c:pt idx="4">
                  <c:v>1</c:v>
                </c:pt>
                <c:pt idx="5">
                  <c:v>2</c:v>
                </c:pt>
                <c:pt idx="6">
                  <c:v>2</c:v>
                </c:pt>
                <c:pt idx="7">
                  <c:v>1</c:v>
                </c:pt>
                <c:pt idx="8">
                  <c:v>2</c:v>
                </c:pt>
              </c:numCache>
            </c:numRef>
          </c:val>
          <c:extLst>
            <c:ext xmlns:c16="http://schemas.microsoft.com/office/drawing/2014/chart" uri="{C3380CC4-5D6E-409C-BE32-E72D297353CC}">
              <c16:uniqueId val="{00000000-D1AA-4D97-A8F8-D321F5E81609}"/>
            </c:ext>
          </c:extLst>
        </c:ser>
        <c:dLbls>
          <c:showLegendKey val="0"/>
          <c:showVal val="0"/>
          <c:showCatName val="0"/>
          <c:showSerName val="0"/>
          <c:showPercent val="0"/>
          <c:showBubbleSize val="0"/>
        </c:dLbls>
        <c:gapWidth val="182"/>
        <c:axId val="1147409360"/>
        <c:axId val="1144143936"/>
      </c:barChart>
      <c:catAx>
        <c:axId val="114740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4143936"/>
        <c:crosses val="autoZero"/>
        <c:auto val="1"/>
        <c:lblAlgn val="ctr"/>
        <c:lblOffset val="100"/>
        <c:noMultiLvlLbl val="0"/>
      </c:catAx>
      <c:valAx>
        <c:axId val="1144143936"/>
        <c:scaling>
          <c:orientation val="minMax"/>
          <c:max val="3"/>
        </c:scaling>
        <c:delete val="0"/>
        <c:axPos val="b"/>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7409360"/>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85000"/>
      </a:schemeClr>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9697149391122"/>
          <c:y val="3.7453703703703704E-2"/>
          <c:w val="0.87092606631987968"/>
          <c:h val="0.77784011373578299"/>
        </c:manualLayout>
      </c:layout>
      <c:lineChart>
        <c:grouping val="standard"/>
        <c:varyColors val="0"/>
        <c:ser>
          <c:idx val="0"/>
          <c:order val="0"/>
          <c:tx>
            <c:strRef>
              <c:f>'PA30 - Justice'!$F$1</c:f>
              <c:strCache>
                <c:ptCount val="1"/>
                <c:pt idx="0">
                  <c:v>Setting Code</c:v>
                </c:pt>
              </c:strCache>
            </c:strRef>
          </c:tx>
          <c:spPr>
            <a:ln w="25400" cap="rnd">
              <a:solidFill>
                <a:schemeClr val="tx2"/>
              </a:solidFill>
              <a:prstDash val="sysDash"/>
              <a:round/>
            </a:ln>
            <a:effectLst/>
          </c:spPr>
          <c:marker>
            <c:symbol val="circle"/>
            <c:size val="17"/>
            <c:spPr>
              <a:solidFill>
                <a:srgbClr val="C00000"/>
              </a:solidFill>
              <a:ln w="9525">
                <a:noFill/>
              </a:ln>
              <a:effectLst/>
            </c:spPr>
          </c:marker>
          <c:dPt>
            <c:idx val="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0-2D6A-4884-A7C8-A4599B8D983C}"/>
              </c:ext>
            </c:extLst>
          </c:dPt>
          <c:dPt>
            <c:idx val="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1-2D6A-4884-A7C8-A4599B8D983C}"/>
              </c:ext>
            </c:extLst>
          </c:dPt>
          <c:dPt>
            <c:idx val="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2-2D6A-4884-A7C8-A4599B8D983C}"/>
              </c:ext>
            </c:extLst>
          </c:dPt>
          <c:dPt>
            <c:idx val="4"/>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3-2D6A-4884-A7C8-A4599B8D983C}"/>
              </c:ext>
            </c:extLst>
          </c:dPt>
          <c:dPt>
            <c:idx val="6"/>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4-2D6A-4884-A7C8-A4599B8D983C}"/>
              </c:ext>
            </c:extLst>
          </c:dPt>
          <c:dPt>
            <c:idx val="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5-2D6A-4884-A7C8-A4599B8D983C}"/>
              </c:ext>
            </c:extLst>
          </c:dPt>
          <c:dPt>
            <c:idx val="1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6-2D6A-4884-A7C8-A4599B8D983C}"/>
              </c:ext>
            </c:extLst>
          </c:dPt>
          <c:dPt>
            <c:idx val="12"/>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7-2D6A-4884-A7C8-A4599B8D983C}"/>
              </c:ext>
            </c:extLst>
          </c:dPt>
          <c:dPt>
            <c:idx val="1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8-2D6A-4884-A7C8-A4599B8D983C}"/>
              </c:ext>
            </c:extLst>
          </c:dPt>
          <c:dPt>
            <c:idx val="15"/>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9-2D6A-4884-A7C8-A4599B8D983C}"/>
              </c:ext>
            </c:extLst>
          </c:dPt>
          <c:dPt>
            <c:idx val="1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A-2D6A-4884-A7C8-A4599B8D983C}"/>
              </c:ext>
            </c:extLst>
          </c:dPt>
          <c:dPt>
            <c:idx val="2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B-2D6A-4884-A7C8-A4599B8D983C}"/>
              </c:ext>
            </c:extLst>
          </c:dPt>
          <c:dLbls>
            <c:dLbl>
              <c:idx val="0"/>
              <c:layout/>
              <c:tx>
                <c:rich>
                  <a:bodyPr/>
                  <a:lstStyle/>
                  <a:p>
                    <a:fld id="{A49223D8-05CA-43F5-A409-65D9A7223B2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2D6A-4884-A7C8-A4599B8D983C}"/>
                </c:ext>
              </c:extLst>
            </c:dLbl>
            <c:dLbl>
              <c:idx val="1"/>
              <c:layout/>
              <c:tx>
                <c:rich>
                  <a:bodyPr/>
                  <a:lstStyle/>
                  <a:p>
                    <a:fld id="{83D41B7B-96D7-45EC-8E8F-98BAAE42AC3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2D6A-4884-A7C8-A4599B8D983C}"/>
                </c:ext>
              </c:extLst>
            </c:dLbl>
            <c:dLbl>
              <c:idx val="2"/>
              <c:layout/>
              <c:tx>
                <c:rich>
                  <a:bodyPr/>
                  <a:lstStyle/>
                  <a:p>
                    <a:fld id="{9840B1DF-CB8F-4BDC-86AF-8BC94B9DF61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2D6A-4884-A7C8-A4599B8D983C}"/>
                </c:ext>
              </c:extLst>
            </c:dLbl>
            <c:dLbl>
              <c:idx val="3"/>
              <c:layout/>
              <c:tx>
                <c:rich>
                  <a:bodyPr/>
                  <a:lstStyle/>
                  <a:p>
                    <a:fld id="{3E4EC5B6-9984-4766-B60D-68ABE70B283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2D6A-4884-A7C8-A4599B8D983C}"/>
                </c:ext>
              </c:extLst>
            </c:dLbl>
            <c:dLbl>
              <c:idx val="4"/>
              <c:layout/>
              <c:tx>
                <c:rich>
                  <a:bodyPr/>
                  <a:lstStyle/>
                  <a:p>
                    <a:fld id="{F96F8037-0A01-4B07-ACA0-C8889A81AF2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2D6A-4884-A7C8-A4599B8D983C}"/>
                </c:ext>
              </c:extLst>
            </c:dLbl>
            <c:dLbl>
              <c:idx val="5"/>
              <c:layout/>
              <c:tx>
                <c:rich>
                  <a:bodyPr/>
                  <a:lstStyle/>
                  <a:p>
                    <a:fld id="{7F852167-EA2D-4528-B073-4FBEF53A4AA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2D6A-4884-A7C8-A4599B8D983C}"/>
                </c:ext>
              </c:extLst>
            </c:dLbl>
            <c:dLbl>
              <c:idx val="6"/>
              <c:layout/>
              <c:tx>
                <c:rich>
                  <a:bodyPr/>
                  <a:lstStyle/>
                  <a:p>
                    <a:fld id="{167EB07A-8CA6-4DE6-8ECC-02DDC623DCC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2D6A-4884-A7C8-A4599B8D983C}"/>
                </c:ext>
              </c:extLst>
            </c:dLbl>
            <c:dLbl>
              <c:idx val="7"/>
              <c:layout/>
              <c:tx>
                <c:rich>
                  <a:bodyPr/>
                  <a:lstStyle/>
                  <a:p>
                    <a:fld id="{FB218899-2591-4D9F-A356-050868E9864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2D6A-4884-A7C8-A4599B8D983C}"/>
                </c:ext>
              </c:extLst>
            </c:dLbl>
            <c:dLbl>
              <c:idx val="8"/>
              <c:layout/>
              <c:tx>
                <c:rich>
                  <a:bodyPr/>
                  <a:lstStyle/>
                  <a:p>
                    <a:fld id="{F3CD4DE8-DF9E-4B5E-A224-E732B85A8A5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2D6A-4884-A7C8-A4599B8D983C}"/>
                </c:ext>
              </c:extLst>
            </c:dLbl>
            <c:dLbl>
              <c:idx val="9"/>
              <c:layout/>
              <c:tx>
                <c:rich>
                  <a:bodyPr/>
                  <a:lstStyle/>
                  <a:p>
                    <a:fld id="{B4524921-A747-437B-B2B4-A1A78EC262A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2D6A-4884-A7C8-A4599B8D983C}"/>
                </c:ext>
              </c:extLst>
            </c:dLbl>
            <c:dLbl>
              <c:idx val="10"/>
              <c:layout/>
              <c:tx>
                <c:rich>
                  <a:bodyPr/>
                  <a:lstStyle/>
                  <a:p>
                    <a:fld id="{D48095E2-7F44-45E1-B9B2-71FAEF16BAB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2D6A-4884-A7C8-A4599B8D983C}"/>
                </c:ext>
              </c:extLst>
            </c:dLbl>
            <c:dLbl>
              <c:idx val="11"/>
              <c:layout/>
              <c:tx>
                <c:rich>
                  <a:bodyPr/>
                  <a:lstStyle/>
                  <a:p>
                    <a:fld id="{8B871791-47F7-4694-8112-81241E07495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2D6A-4884-A7C8-A4599B8D983C}"/>
                </c:ext>
              </c:extLst>
            </c:dLbl>
            <c:dLbl>
              <c:idx val="12"/>
              <c:layout/>
              <c:tx>
                <c:rich>
                  <a:bodyPr/>
                  <a:lstStyle/>
                  <a:p>
                    <a:fld id="{984AC453-4A34-47C3-9AFD-C8AB180809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2D6A-4884-A7C8-A4599B8D983C}"/>
                </c:ext>
              </c:extLst>
            </c:dLbl>
            <c:dLbl>
              <c:idx val="13"/>
              <c:layout/>
              <c:tx>
                <c:rich>
                  <a:bodyPr/>
                  <a:lstStyle/>
                  <a:p>
                    <a:fld id="{66DBE046-B584-492F-9F69-578279339C7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D6A-4884-A7C8-A4599B8D983C}"/>
                </c:ext>
              </c:extLst>
            </c:dLbl>
            <c:dLbl>
              <c:idx val="14"/>
              <c:layout/>
              <c:tx>
                <c:rich>
                  <a:bodyPr/>
                  <a:lstStyle/>
                  <a:p>
                    <a:fld id="{1A7092B5-448C-4452-8DBA-10565EF5025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2D6A-4884-A7C8-A4599B8D983C}"/>
                </c:ext>
              </c:extLst>
            </c:dLbl>
            <c:dLbl>
              <c:idx val="15"/>
              <c:layout/>
              <c:tx>
                <c:rich>
                  <a:bodyPr/>
                  <a:lstStyle/>
                  <a:p>
                    <a:fld id="{A29DD0B4-ED07-4A6F-B3A9-644F7BDEDCE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2D6A-4884-A7C8-A4599B8D983C}"/>
                </c:ext>
              </c:extLst>
            </c:dLbl>
            <c:dLbl>
              <c:idx val="16"/>
              <c:layout/>
              <c:tx>
                <c:rich>
                  <a:bodyPr/>
                  <a:lstStyle/>
                  <a:p>
                    <a:fld id="{2F44DDBF-19A4-4AE9-B51C-90B7CEAB51E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2D6A-4884-A7C8-A4599B8D983C}"/>
                </c:ext>
              </c:extLst>
            </c:dLbl>
            <c:dLbl>
              <c:idx val="17"/>
              <c:layout/>
              <c:tx>
                <c:rich>
                  <a:bodyPr/>
                  <a:lstStyle/>
                  <a:p>
                    <a:fld id="{7213DC53-0D48-46FC-B8BD-A23C32AC1C9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2D6A-4884-A7C8-A4599B8D983C}"/>
                </c:ext>
              </c:extLst>
            </c:dLbl>
            <c:dLbl>
              <c:idx val="18"/>
              <c:layout/>
              <c:tx>
                <c:rich>
                  <a:bodyPr/>
                  <a:lstStyle/>
                  <a:p>
                    <a:fld id="{F8A85F81-BA43-4CAC-999F-3DFC8DE59AA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2D6A-4884-A7C8-A4599B8D983C}"/>
                </c:ext>
              </c:extLst>
            </c:dLbl>
            <c:dLbl>
              <c:idx val="19"/>
              <c:layout/>
              <c:tx>
                <c:rich>
                  <a:bodyPr/>
                  <a:lstStyle/>
                  <a:p>
                    <a:fld id="{807043B2-ED0A-43D0-8009-412F52F1A7C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2D6A-4884-A7C8-A4599B8D983C}"/>
                </c:ext>
              </c:extLst>
            </c:dLbl>
            <c:dLbl>
              <c:idx val="20"/>
              <c:layout/>
              <c:tx>
                <c:rich>
                  <a:bodyPr/>
                  <a:lstStyle/>
                  <a:p>
                    <a:fld id="{7AB968F9-297B-49E9-9FBF-7E8951D1D4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2D6A-4884-A7C8-A4599B8D983C}"/>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'PA30 - Justice'!$B$2:$C$22</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lvl>
                <c:lvl>
                  <c:pt idx="0">
                    <c:v>Reception</c:v>
                  </c:pt>
                  <c:pt idx="6">
                    <c:v>Repeat year</c:v>
                  </c:pt>
                </c:lvl>
              </c:multiLvlStrCache>
            </c:multiLvlStrRef>
          </c:cat>
          <c:val>
            <c:numRef>
              <c:f>'PA30 - Justice'!$F$2:$F$22</c:f>
              <c:numCache>
                <c:formatCode>General</c:formatCode>
                <c:ptCount val="21"/>
                <c:pt idx="0">
                  <c:v>1.5</c:v>
                </c:pt>
                <c:pt idx="1">
                  <c:v>1.5</c:v>
                </c:pt>
                <c:pt idx="2">
                  <c:v>0.5</c:v>
                </c:pt>
                <c:pt idx="3">
                  <c:v>0.5</c:v>
                </c:pt>
                <c:pt idx="4">
                  <c:v>0.5</c:v>
                </c:pt>
                <c:pt idx="5">
                  <c:v>2.5</c:v>
                </c:pt>
                <c:pt idx="6">
                  <c:v>3.5</c:v>
                </c:pt>
                <c:pt idx="7">
                  <c:v>0.5</c:v>
                </c:pt>
                <c:pt idx="8">
                  <c:v>1.5</c:v>
                </c:pt>
                <c:pt idx="9">
                  <c:v>2.5</c:v>
                </c:pt>
                <c:pt idx="10">
                  <c:v>2.5</c:v>
                </c:pt>
                <c:pt idx="11">
                  <c:v>0.5</c:v>
                </c:pt>
                <c:pt idx="12">
                  <c:v>0.5</c:v>
                </c:pt>
                <c:pt idx="13">
                  <c:v>0.5</c:v>
                </c:pt>
                <c:pt idx="14">
                  <c:v>2.5</c:v>
                </c:pt>
                <c:pt idx="15">
                  <c:v>2.5</c:v>
                </c:pt>
                <c:pt idx="16">
                  <c:v>2.5</c:v>
                </c:pt>
                <c:pt idx="17">
                  <c:v>2.5</c:v>
                </c:pt>
                <c:pt idx="18">
                  <c:v>0.5</c:v>
                </c:pt>
                <c:pt idx="19">
                  <c:v>0.5</c:v>
                </c:pt>
                <c:pt idx="20">
                  <c:v>0.5</c:v>
                </c:pt>
              </c:numCache>
            </c:numRef>
          </c:val>
          <c:smooth val="1"/>
          <c:extLst>
            <c:ext xmlns:c15="http://schemas.microsoft.com/office/drawing/2012/chart" uri="{02D57815-91ED-43cb-92C2-25804820EDAC}">
              <c15:datalabelsRange>
                <c15:f>'PA30 - Justice'!$C$2:$C$22</c15:f>
                <c15:dlblRange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15:dlblRangeCache>
              </c15:datalabelsRange>
            </c:ext>
            <c:ext xmlns:c16="http://schemas.microsoft.com/office/drawing/2014/chart" uri="{C3380CC4-5D6E-409C-BE32-E72D297353CC}">
              <c16:uniqueId val="{00000015-2D6A-4884-A7C8-A4599B8D983C}"/>
            </c:ext>
          </c:extLst>
        </c:ser>
        <c:dLbls>
          <c:showLegendKey val="0"/>
          <c:showVal val="0"/>
          <c:showCatName val="0"/>
          <c:showSerName val="0"/>
          <c:showPercent val="0"/>
          <c:showBubbleSize val="0"/>
        </c:dLbls>
        <c:marker val="1"/>
        <c:smooth val="0"/>
        <c:axId val="1610212463"/>
        <c:axId val="1350337263"/>
      </c:lineChart>
      <c:catAx>
        <c:axId val="1610212463"/>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1350337263"/>
        <c:crosses val="autoZero"/>
        <c:auto val="1"/>
        <c:lblAlgn val="ctr"/>
        <c:lblOffset val="100"/>
        <c:noMultiLvlLbl val="0"/>
      </c:catAx>
      <c:valAx>
        <c:axId val="135033726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10212463"/>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chemeClr val="tx2">
              <a:lumMod val="50000"/>
            </a:schemeClr>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99238608687434E-2"/>
          <c:y val="3.8314176245210725E-2"/>
          <c:w val="0.89237475750313822"/>
          <c:h val="0.8077385311162123"/>
        </c:manualLayout>
      </c:layout>
      <c:lineChart>
        <c:grouping val="standard"/>
        <c:varyColors val="0"/>
        <c:ser>
          <c:idx val="0"/>
          <c:order val="0"/>
          <c:tx>
            <c:strRef>
              <c:f>'PA15 - Sadie'!$F$1</c:f>
              <c:strCache>
                <c:ptCount val="1"/>
                <c:pt idx="0">
                  <c:v>Code</c:v>
                </c:pt>
              </c:strCache>
            </c:strRef>
          </c:tx>
          <c:spPr>
            <a:ln w="22225" cap="rnd">
              <a:solidFill>
                <a:schemeClr val="tx2"/>
              </a:solidFill>
              <a:prstDash val="sysDash"/>
              <a:round/>
            </a:ln>
            <a:effectLst/>
          </c:spPr>
          <c:marker>
            <c:symbol val="circle"/>
            <c:size val="17"/>
            <c:spPr>
              <a:solidFill>
                <a:schemeClr val="accent6">
                  <a:lumMod val="75000"/>
                </a:schemeClr>
              </a:solidFill>
              <a:ln w="9525">
                <a:solidFill>
                  <a:schemeClr val="accent1"/>
                </a:solidFill>
              </a:ln>
              <a:effectLst/>
            </c:spPr>
          </c:marker>
          <c:dPt>
            <c:idx val="0"/>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0-F29C-4D20-AA5D-86A6EFCF2945}"/>
              </c:ext>
            </c:extLst>
          </c:dPt>
          <c:dPt>
            <c:idx val="4"/>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1-F29C-4D20-AA5D-86A6EFCF2945}"/>
              </c:ext>
            </c:extLst>
          </c:dPt>
          <c:dPt>
            <c:idx val="6"/>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2-F29C-4D20-AA5D-86A6EFCF2945}"/>
              </c:ext>
            </c:extLst>
          </c:dPt>
          <c:dPt>
            <c:idx val="7"/>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3-F29C-4D20-AA5D-86A6EFCF2945}"/>
              </c:ext>
            </c:extLst>
          </c:dPt>
          <c:dPt>
            <c:idx val="9"/>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4-F29C-4D20-AA5D-86A6EFCF2945}"/>
              </c:ext>
            </c:extLst>
          </c:dPt>
          <c:dPt>
            <c:idx val="10"/>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5-F29C-4D20-AA5D-86A6EFCF2945}"/>
              </c:ext>
            </c:extLst>
          </c:dPt>
          <c:dPt>
            <c:idx val="11"/>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6-F29C-4D20-AA5D-86A6EFCF2945}"/>
              </c:ext>
            </c:extLst>
          </c:dPt>
          <c:dPt>
            <c:idx val="12"/>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7-F29C-4D20-AA5D-86A6EFCF2945}"/>
              </c:ext>
            </c:extLst>
          </c:dPt>
          <c:dPt>
            <c:idx val="13"/>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8-F29C-4D20-AA5D-86A6EFCF2945}"/>
              </c:ext>
            </c:extLst>
          </c:dPt>
          <c:dPt>
            <c:idx val="15"/>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9-F29C-4D20-AA5D-86A6EFCF2945}"/>
              </c:ext>
            </c:extLst>
          </c:dPt>
          <c:dPt>
            <c:idx val="17"/>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A-F29C-4D20-AA5D-86A6EFCF2945}"/>
              </c:ext>
            </c:extLst>
          </c:dPt>
          <c:dPt>
            <c:idx val="18"/>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B-F29C-4D20-AA5D-86A6EFCF2945}"/>
              </c:ext>
            </c:extLst>
          </c:dPt>
          <c:dPt>
            <c:idx val="19"/>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C-F29C-4D20-AA5D-86A6EFCF2945}"/>
              </c:ext>
            </c:extLst>
          </c:dPt>
          <c:dLbls>
            <c:dLbl>
              <c:idx val="0"/>
              <c:layout/>
              <c:tx>
                <c:rich>
                  <a:bodyPr/>
                  <a:lstStyle/>
                  <a:p>
                    <a:fld id="{41522056-6C2F-475B-BFC6-8DC9EDB7AF9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29C-4D20-AA5D-86A6EFCF2945}"/>
                </c:ext>
              </c:extLst>
            </c:dLbl>
            <c:dLbl>
              <c:idx val="1"/>
              <c:layout/>
              <c:tx>
                <c:rich>
                  <a:bodyPr/>
                  <a:lstStyle/>
                  <a:p>
                    <a:fld id="{209312E4-AFC6-49D6-870D-2E975542D53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F29C-4D20-AA5D-86A6EFCF2945}"/>
                </c:ext>
              </c:extLst>
            </c:dLbl>
            <c:dLbl>
              <c:idx val="2"/>
              <c:layout/>
              <c:tx>
                <c:rich>
                  <a:bodyPr/>
                  <a:lstStyle/>
                  <a:p>
                    <a:fld id="{0DE38615-9B2A-4D51-B415-CB08213FB77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F29C-4D20-AA5D-86A6EFCF2945}"/>
                </c:ext>
              </c:extLst>
            </c:dLbl>
            <c:dLbl>
              <c:idx val="3"/>
              <c:layout/>
              <c:tx>
                <c:rich>
                  <a:bodyPr/>
                  <a:lstStyle/>
                  <a:p>
                    <a:fld id="{513BE260-6D59-42F8-AC24-B563C529860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F29C-4D20-AA5D-86A6EFCF2945}"/>
                </c:ext>
              </c:extLst>
            </c:dLbl>
            <c:dLbl>
              <c:idx val="4"/>
              <c:layout/>
              <c:tx>
                <c:rich>
                  <a:bodyPr/>
                  <a:lstStyle/>
                  <a:p>
                    <a:fld id="{DA5C591E-29FF-426A-A089-52F9D480AA4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F29C-4D20-AA5D-86A6EFCF2945}"/>
                </c:ext>
              </c:extLst>
            </c:dLbl>
            <c:dLbl>
              <c:idx val="5"/>
              <c:layout/>
              <c:tx>
                <c:rich>
                  <a:bodyPr/>
                  <a:lstStyle/>
                  <a:p>
                    <a:fld id="{F5DCF1AD-BAAE-4A11-A1C7-82F56881E7D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F29C-4D20-AA5D-86A6EFCF2945}"/>
                </c:ext>
              </c:extLst>
            </c:dLbl>
            <c:dLbl>
              <c:idx val="6"/>
              <c:layout/>
              <c:tx>
                <c:rich>
                  <a:bodyPr/>
                  <a:lstStyle/>
                  <a:p>
                    <a:fld id="{63FFCA3E-87E6-4CBE-B0BD-5E4A6A570E5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F29C-4D20-AA5D-86A6EFCF2945}"/>
                </c:ext>
              </c:extLst>
            </c:dLbl>
            <c:dLbl>
              <c:idx val="7"/>
              <c:layout/>
              <c:tx>
                <c:rich>
                  <a:bodyPr/>
                  <a:lstStyle/>
                  <a:p>
                    <a:fld id="{A65AC1B1-E08D-4E75-B434-0E2A2E3E3EB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29C-4D20-AA5D-86A6EFCF2945}"/>
                </c:ext>
              </c:extLst>
            </c:dLbl>
            <c:dLbl>
              <c:idx val="8"/>
              <c:layout/>
              <c:tx>
                <c:rich>
                  <a:bodyPr/>
                  <a:lstStyle/>
                  <a:p>
                    <a:fld id="{C1146BE2-2278-48A8-968F-ABA490936A0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F29C-4D20-AA5D-86A6EFCF2945}"/>
                </c:ext>
              </c:extLst>
            </c:dLbl>
            <c:dLbl>
              <c:idx val="9"/>
              <c:layout/>
              <c:tx>
                <c:rich>
                  <a:bodyPr/>
                  <a:lstStyle/>
                  <a:p>
                    <a:fld id="{58EAAB89-7983-4602-A132-729F3CEA3B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F29C-4D20-AA5D-86A6EFCF2945}"/>
                </c:ext>
              </c:extLst>
            </c:dLbl>
            <c:dLbl>
              <c:idx val="10"/>
              <c:layout/>
              <c:tx>
                <c:rich>
                  <a:bodyPr/>
                  <a:lstStyle/>
                  <a:p>
                    <a:fld id="{030B8C5C-804F-490E-BF9A-D63EF417C29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F29C-4D20-AA5D-86A6EFCF2945}"/>
                </c:ext>
              </c:extLst>
            </c:dLbl>
            <c:dLbl>
              <c:idx val="11"/>
              <c:layout/>
              <c:tx>
                <c:rich>
                  <a:bodyPr/>
                  <a:lstStyle/>
                  <a:p>
                    <a:fld id="{F524938F-5C31-4B1A-878D-295526BF0E3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F29C-4D20-AA5D-86A6EFCF2945}"/>
                </c:ext>
              </c:extLst>
            </c:dLbl>
            <c:dLbl>
              <c:idx val="12"/>
              <c:layout/>
              <c:tx>
                <c:rich>
                  <a:bodyPr/>
                  <a:lstStyle/>
                  <a:p>
                    <a:fld id="{93D2E2D5-ECA3-426D-B4B3-49E697E4B40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F29C-4D20-AA5D-86A6EFCF2945}"/>
                </c:ext>
              </c:extLst>
            </c:dLbl>
            <c:dLbl>
              <c:idx val="13"/>
              <c:layout/>
              <c:tx>
                <c:rich>
                  <a:bodyPr/>
                  <a:lstStyle/>
                  <a:p>
                    <a:fld id="{A309FF08-9E39-47BA-92D2-8D5A19B4350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29C-4D20-AA5D-86A6EFCF2945}"/>
                </c:ext>
              </c:extLst>
            </c:dLbl>
            <c:dLbl>
              <c:idx val="14"/>
              <c:layout/>
              <c:tx>
                <c:rich>
                  <a:bodyPr/>
                  <a:lstStyle/>
                  <a:p>
                    <a:fld id="{B5E7B892-2F5A-4E8F-AEBF-C08D722243E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F29C-4D20-AA5D-86A6EFCF2945}"/>
                </c:ext>
              </c:extLst>
            </c:dLbl>
            <c:dLbl>
              <c:idx val="15"/>
              <c:layout/>
              <c:tx>
                <c:rich>
                  <a:bodyPr/>
                  <a:lstStyle/>
                  <a:p>
                    <a:fld id="{0B4260CB-0CF1-4BB3-9393-89B926837D0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F29C-4D20-AA5D-86A6EFCF2945}"/>
                </c:ext>
              </c:extLst>
            </c:dLbl>
            <c:dLbl>
              <c:idx val="16"/>
              <c:layout/>
              <c:tx>
                <c:rich>
                  <a:bodyPr/>
                  <a:lstStyle/>
                  <a:p>
                    <a:fld id="{589D76B2-712C-45CD-960B-B0BCB08CC31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F29C-4D20-AA5D-86A6EFCF2945}"/>
                </c:ext>
              </c:extLst>
            </c:dLbl>
            <c:dLbl>
              <c:idx val="17"/>
              <c:layout/>
              <c:tx>
                <c:rich>
                  <a:bodyPr/>
                  <a:lstStyle/>
                  <a:p>
                    <a:fld id="{30CEA8CF-CE8F-41FC-A9AF-CBBCD7297E3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F29C-4D20-AA5D-86A6EFCF2945}"/>
                </c:ext>
              </c:extLst>
            </c:dLbl>
            <c:dLbl>
              <c:idx val="18"/>
              <c:layout/>
              <c:tx>
                <c:rich>
                  <a:bodyPr/>
                  <a:lstStyle/>
                  <a:p>
                    <a:fld id="{F7B560E8-E37C-4C93-89EF-27BD9DC1758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F29C-4D20-AA5D-86A6EFCF2945}"/>
                </c:ext>
              </c:extLst>
            </c:dLbl>
            <c:dLbl>
              <c:idx val="19"/>
              <c:layout/>
              <c:tx>
                <c:rich>
                  <a:bodyPr/>
                  <a:lstStyle/>
                  <a:p>
                    <a:fld id="{742BECB0-B01D-4049-9DAF-CBBE146CCAD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F29C-4D20-AA5D-86A6EFCF2945}"/>
                </c:ext>
              </c:extLst>
            </c:dLbl>
            <c:dLbl>
              <c:idx val="20"/>
              <c:layout/>
              <c:tx>
                <c:rich>
                  <a:bodyPr/>
                  <a:lstStyle/>
                  <a:p>
                    <a:fld id="{12EFF4B0-0A69-44F5-AEFD-B0AB7BCFFC6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F29C-4D20-AA5D-86A6EFCF2945}"/>
                </c:ext>
              </c:extLst>
            </c:dLbl>
            <c:dLbl>
              <c:idx val="21"/>
              <c:layout/>
              <c:tx>
                <c:rich>
                  <a:bodyPr/>
                  <a:lstStyle/>
                  <a:p>
                    <a:fld id="{1F4F2968-60D2-453F-8266-310BAC009B3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F29C-4D20-AA5D-86A6EFCF2945}"/>
                </c:ext>
              </c:extLst>
            </c:dLbl>
            <c:dLbl>
              <c:idx val="22"/>
              <c:layout/>
              <c:tx>
                <c:rich>
                  <a:bodyPr/>
                  <a:lstStyle/>
                  <a:p>
                    <a:fld id="{5DFDC975-3F22-4EAB-AD1F-39821058263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F29C-4D20-AA5D-86A6EFCF29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'PA15 - Sadie'!$B$2:$C$24</c:f>
              <c:multiLvlStrCache>
                <c:ptCount val="23"/>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Year 1</c:v>
                  </c:pt>
                  <c:pt idx="1">
                    <c:v>Year 2</c:v>
                  </c:pt>
                  <c:pt idx="7">
                    <c:v>Year 3</c:v>
                  </c:pt>
                  <c:pt idx="21">
                    <c:v>Year 4</c:v>
                  </c:pt>
                </c:lvl>
              </c:multiLvlStrCache>
            </c:multiLvlStrRef>
          </c:cat>
          <c:val>
            <c:numRef>
              <c:f>'PA15 - Sadie'!$F$2:$F$24</c:f>
              <c:numCache>
                <c:formatCode>General</c:formatCode>
                <c:ptCount val="23"/>
                <c:pt idx="0">
                  <c:v>2.5</c:v>
                </c:pt>
                <c:pt idx="1">
                  <c:v>1.5</c:v>
                </c:pt>
                <c:pt idx="2">
                  <c:v>1.5</c:v>
                </c:pt>
                <c:pt idx="3">
                  <c:v>5.5</c:v>
                </c:pt>
                <c:pt idx="4">
                  <c:v>5.5</c:v>
                </c:pt>
                <c:pt idx="5">
                  <c:v>0.5</c:v>
                </c:pt>
                <c:pt idx="6">
                  <c:v>3.5</c:v>
                </c:pt>
                <c:pt idx="7">
                  <c:v>3.5</c:v>
                </c:pt>
                <c:pt idx="8">
                  <c:v>3.5</c:v>
                </c:pt>
                <c:pt idx="9">
                  <c:v>3.5</c:v>
                </c:pt>
                <c:pt idx="10">
                  <c:v>3.5</c:v>
                </c:pt>
                <c:pt idx="11">
                  <c:v>3.5</c:v>
                </c:pt>
                <c:pt idx="12">
                  <c:v>3.5</c:v>
                </c:pt>
                <c:pt idx="13">
                  <c:v>3.5</c:v>
                </c:pt>
                <c:pt idx="14">
                  <c:v>0.5</c:v>
                </c:pt>
                <c:pt idx="15">
                  <c:v>3.5</c:v>
                </c:pt>
                <c:pt idx="16">
                  <c:v>0.5</c:v>
                </c:pt>
                <c:pt idx="17">
                  <c:v>0.5</c:v>
                </c:pt>
                <c:pt idx="18">
                  <c:v>0.5</c:v>
                </c:pt>
                <c:pt idx="19">
                  <c:v>3.5</c:v>
                </c:pt>
                <c:pt idx="20">
                  <c:v>0.5</c:v>
                </c:pt>
                <c:pt idx="21">
                  <c:v>4.5</c:v>
                </c:pt>
                <c:pt idx="22">
                  <c:v>0.5</c:v>
                </c:pt>
              </c:numCache>
            </c:numRef>
          </c:val>
          <c:smooth val="1"/>
          <c:extLst>
            <c:ext xmlns:c15="http://schemas.microsoft.com/office/drawing/2012/chart" uri="{02D57815-91ED-43cb-92C2-25804820EDAC}">
              <c15:datalabelsRange>
                <c15:f>'PA15 - Sadie'!$C$2:$C$24</c15:f>
                <c15:dlblRangeCach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15:dlblRangeCache>
              </c15:datalabelsRange>
            </c:ext>
            <c:ext xmlns:c16="http://schemas.microsoft.com/office/drawing/2014/chart" uri="{C3380CC4-5D6E-409C-BE32-E72D297353CC}">
              <c16:uniqueId val="{00000017-F29C-4D20-AA5D-86A6EFCF2945}"/>
            </c:ext>
          </c:extLst>
        </c:ser>
        <c:dLbls>
          <c:showLegendKey val="0"/>
          <c:showVal val="0"/>
          <c:showCatName val="0"/>
          <c:showSerName val="0"/>
          <c:showPercent val="0"/>
          <c:showBubbleSize val="0"/>
        </c:dLbls>
        <c:marker val="1"/>
        <c:smooth val="0"/>
        <c:axId val="1485131759"/>
        <c:axId val="1707067119"/>
      </c:lineChart>
      <c:catAx>
        <c:axId val="1485131759"/>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707067119"/>
        <c:crosses val="autoZero"/>
        <c:auto val="1"/>
        <c:lblAlgn val="ctr"/>
        <c:lblOffset val="100"/>
        <c:noMultiLvlLbl val="0"/>
      </c:catAx>
      <c:valAx>
        <c:axId val="1707067119"/>
        <c:scaling>
          <c:orientation val="minMax"/>
          <c:max val="6"/>
        </c:scaling>
        <c:delete val="0"/>
        <c:axPos val="l"/>
        <c:majorGridlines>
          <c:spPr>
            <a:ln w="9525" cap="flat" cmpd="sng" algn="ctr">
              <a:solidFill>
                <a:schemeClr val="tx2"/>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131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6721473034263"/>
          <c:y val="4.3570887480528349E-2"/>
          <c:w val="0.85965786245110176"/>
          <c:h val="0.78941034359341444"/>
        </c:manualLayout>
      </c:layout>
      <c:lineChart>
        <c:grouping val="standard"/>
        <c:varyColors val="0"/>
        <c:ser>
          <c:idx val="0"/>
          <c:order val="0"/>
          <c:tx>
            <c:strRef>
              <c:f>'PA11 - Olwyn'!$F$1</c:f>
              <c:strCache>
                <c:ptCount val="1"/>
                <c:pt idx="0">
                  <c:v>Code</c:v>
                </c:pt>
              </c:strCache>
            </c:strRef>
          </c:tx>
          <c:spPr>
            <a:ln w="22225" cap="rnd">
              <a:solidFill>
                <a:schemeClr val="tx2"/>
              </a:solidFill>
              <a:prstDash val="sysDash"/>
              <a:round/>
            </a:ln>
            <a:effectLst/>
          </c:spPr>
          <c:marker>
            <c:symbol val="circle"/>
            <c:size val="17"/>
            <c:spPr>
              <a:solidFill>
                <a:srgbClr val="C00000"/>
              </a:solidFill>
              <a:ln w="9525">
                <a:noFill/>
              </a:ln>
              <a:effectLst/>
            </c:spPr>
          </c:marker>
          <c:dPt>
            <c:idx val="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0-9CBD-40BD-961B-DB9CA9813DFA}"/>
              </c:ext>
            </c:extLst>
          </c:dPt>
          <c:dPt>
            <c:idx val="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1-9CBD-40BD-961B-DB9CA9813DFA}"/>
              </c:ext>
            </c:extLst>
          </c:dPt>
          <c:dPt>
            <c:idx val="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2-9CBD-40BD-961B-DB9CA9813DFA}"/>
              </c:ext>
            </c:extLst>
          </c:dPt>
          <c:dPt>
            <c:idx val="12"/>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3-9CBD-40BD-961B-DB9CA9813DFA}"/>
              </c:ext>
            </c:extLst>
          </c:dPt>
          <c:dPt>
            <c:idx val="1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4-9CBD-40BD-961B-DB9CA9813DFA}"/>
              </c:ext>
            </c:extLst>
          </c:dPt>
          <c:dPt>
            <c:idx val="17"/>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5-9CBD-40BD-961B-DB9CA9813DFA}"/>
              </c:ext>
            </c:extLst>
          </c:dPt>
          <c:dPt>
            <c:idx val="19"/>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6-9CBD-40BD-961B-DB9CA9813DFA}"/>
              </c:ext>
            </c:extLst>
          </c:dPt>
          <c:dPt>
            <c:idx val="2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7-9CBD-40BD-961B-DB9CA9813DFA}"/>
              </c:ext>
            </c:extLst>
          </c:dPt>
          <c:dPt>
            <c:idx val="2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8-9CBD-40BD-961B-DB9CA9813DFA}"/>
              </c:ext>
            </c:extLst>
          </c:dPt>
          <c:dPt>
            <c:idx val="24"/>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9-9CBD-40BD-961B-DB9CA9813DFA}"/>
              </c:ext>
            </c:extLst>
          </c:dPt>
          <c:dPt>
            <c:idx val="25"/>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A-9CBD-40BD-961B-DB9CA9813DFA}"/>
              </c:ext>
            </c:extLst>
          </c:dPt>
          <c:dPt>
            <c:idx val="26"/>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B-9CBD-40BD-961B-DB9CA9813DFA}"/>
              </c:ext>
            </c:extLst>
          </c:dPt>
          <c:dPt>
            <c:idx val="27"/>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C-9CBD-40BD-961B-DB9CA9813DFA}"/>
              </c:ext>
            </c:extLst>
          </c:dPt>
          <c:dPt>
            <c:idx val="2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D-9CBD-40BD-961B-DB9CA9813DFA}"/>
              </c:ext>
            </c:extLst>
          </c:dPt>
          <c:dPt>
            <c:idx val="29"/>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E-9CBD-40BD-961B-DB9CA9813DFA}"/>
              </c:ext>
            </c:extLst>
          </c:dPt>
          <c:dLbls>
            <c:dLbl>
              <c:idx val="0"/>
              <c:tx>
                <c:rich>
                  <a:bodyPr/>
                  <a:lstStyle/>
                  <a:p>
                    <a:fld id="{106C1AD3-320C-4985-B424-42D1E7EE92B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CBD-40BD-961B-DB9CA9813DFA}"/>
                </c:ext>
              </c:extLst>
            </c:dLbl>
            <c:dLbl>
              <c:idx val="1"/>
              <c:tx>
                <c:rich>
                  <a:bodyPr/>
                  <a:lstStyle/>
                  <a:p>
                    <a:fld id="{E62E6094-5A7C-4C60-97CC-F3F933B4851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CBD-40BD-961B-DB9CA9813DFA}"/>
                </c:ext>
              </c:extLst>
            </c:dLbl>
            <c:dLbl>
              <c:idx val="2"/>
              <c:tx>
                <c:rich>
                  <a:bodyPr/>
                  <a:lstStyle/>
                  <a:p>
                    <a:fld id="{72A0F679-FF4C-4B98-B644-FC0C92A7316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CBD-40BD-961B-DB9CA9813DFA}"/>
                </c:ext>
              </c:extLst>
            </c:dLbl>
            <c:dLbl>
              <c:idx val="3"/>
              <c:tx>
                <c:rich>
                  <a:bodyPr/>
                  <a:lstStyle/>
                  <a:p>
                    <a:fld id="{62861EBB-3A16-413F-82E4-254C9B6F1EE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CBD-40BD-961B-DB9CA9813DFA}"/>
                </c:ext>
              </c:extLst>
            </c:dLbl>
            <c:dLbl>
              <c:idx val="4"/>
              <c:tx>
                <c:rich>
                  <a:bodyPr/>
                  <a:lstStyle/>
                  <a:p>
                    <a:fld id="{BD3BC80A-1790-4831-A4C8-6F5718F4BCD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CBD-40BD-961B-DB9CA9813DFA}"/>
                </c:ext>
              </c:extLst>
            </c:dLbl>
            <c:dLbl>
              <c:idx val="5"/>
              <c:tx>
                <c:rich>
                  <a:bodyPr/>
                  <a:lstStyle/>
                  <a:p>
                    <a:fld id="{FBDBA2C8-3A3B-4E19-B8A7-97B8385E985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CBD-40BD-961B-DB9CA9813DFA}"/>
                </c:ext>
              </c:extLst>
            </c:dLbl>
            <c:dLbl>
              <c:idx val="6"/>
              <c:tx>
                <c:rich>
                  <a:bodyPr/>
                  <a:lstStyle/>
                  <a:p>
                    <a:fld id="{D9AB4D05-D35E-431C-B985-2E04A3C7B4F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CBD-40BD-961B-DB9CA9813DFA}"/>
                </c:ext>
              </c:extLst>
            </c:dLbl>
            <c:dLbl>
              <c:idx val="7"/>
              <c:tx>
                <c:rich>
                  <a:bodyPr/>
                  <a:lstStyle/>
                  <a:p>
                    <a:fld id="{C052A782-BE61-424D-99B0-86E77D5D78E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CBD-40BD-961B-DB9CA9813DFA}"/>
                </c:ext>
              </c:extLst>
            </c:dLbl>
            <c:dLbl>
              <c:idx val="8"/>
              <c:tx>
                <c:rich>
                  <a:bodyPr/>
                  <a:lstStyle/>
                  <a:p>
                    <a:fld id="{68F13F80-8F01-4E2D-B703-3E322224CD1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CBD-40BD-961B-DB9CA9813DFA}"/>
                </c:ext>
              </c:extLst>
            </c:dLbl>
            <c:dLbl>
              <c:idx val="9"/>
              <c:tx>
                <c:rich>
                  <a:bodyPr/>
                  <a:lstStyle/>
                  <a:p>
                    <a:fld id="{266D16FD-292F-496F-9D74-F7EA68CD7F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CBD-40BD-961B-DB9CA9813DFA}"/>
                </c:ext>
              </c:extLst>
            </c:dLbl>
            <c:dLbl>
              <c:idx val="10"/>
              <c:tx>
                <c:rich>
                  <a:bodyPr/>
                  <a:lstStyle/>
                  <a:p>
                    <a:fld id="{F8955FD3-2745-44AC-BBB5-6FDCA04C1AD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CBD-40BD-961B-DB9CA9813DFA}"/>
                </c:ext>
              </c:extLst>
            </c:dLbl>
            <c:dLbl>
              <c:idx val="11"/>
              <c:tx>
                <c:rich>
                  <a:bodyPr/>
                  <a:lstStyle/>
                  <a:p>
                    <a:fld id="{2FFC5063-1A5A-4E21-8878-D37DD00497E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CBD-40BD-961B-DB9CA9813DFA}"/>
                </c:ext>
              </c:extLst>
            </c:dLbl>
            <c:dLbl>
              <c:idx val="12"/>
              <c:tx>
                <c:rich>
                  <a:bodyPr/>
                  <a:lstStyle/>
                  <a:p>
                    <a:fld id="{FF0E1EE8-6085-4807-9AE0-9C1D90501CC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CBD-40BD-961B-DB9CA9813DFA}"/>
                </c:ext>
              </c:extLst>
            </c:dLbl>
            <c:dLbl>
              <c:idx val="13"/>
              <c:tx>
                <c:rich>
                  <a:bodyPr/>
                  <a:lstStyle/>
                  <a:p>
                    <a:fld id="{045F4065-5F9B-4A78-8DF8-F356C4993C2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CBD-40BD-961B-DB9CA9813DFA}"/>
                </c:ext>
              </c:extLst>
            </c:dLbl>
            <c:dLbl>
              <c:idx val="14"/>
              <c:tx>
                <c:rich>
                  <a:bodyPr/>
                  <a:lstStyle/>
                  <a:p>
                    <a:fld id="{92775F3A-34EE-44D0-9AFB-D8CE1390044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CBD-40BD-961B-DB9CA9813DFA}"/>
                </c:ext>
              </c:extLst>
            </c:dLbl>
            <c:dLbl>
              <c:idx val="15"/>
              <c:tx>
                <c:rich>
                  <a:bodyPr/>
                  <a:lstStyle/>
                  <a:p>
                    <a:fld id="{87342DC0-ECE4-4DC1-B7F1-7E57769AC28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CBD-40BD-961B-DB9CA9813DFA}"/>
                </c:ext>
              </c:extLst>
            </c:dLbl>
            <c:dLbl>
              <c:idx val="16"/>
              <c:tx>
                <c:rich>
                  <a:bodyPr/>
                  <a:lstStyle/>
                  <a:p>
                    <a:fld id="{8081ACA1-F422-4B26-B74E-B2E61E2557A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CBD-40BD-961B-DB9CA9813DFA}"/>
                </c:ext>
              </c:extLst>
            </c:dLbl>
            <c:dLbl>
              <c:idx val="17"/>
              <c:tx>
                <c:rich>
                  <a:bodyPr/>
                  <a:lstStyle/>
                  <a:p>
                    <a:fld id="{74FBB53D-92B3-4EA6-AA37-DDDBC686FB7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CBD-40BD-961B-DB9CA9813DFA}"/>
                </c:ext>
              </c:extLst>
            </c:dLbl>
            <c:dLbl>
              <c:idx val="18"/>
              <c:tx>
                <c:rich>
                  <a:bodyPr/>
                  <a:lstStyle/>
                  <a:p>
                    <a:fld id="{F390FDC6-5652-4C10-B142-2985F4D5D23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CBD-40BD-961B-DB9CA9813DFA}"/>
                </c:ext>
              </c:extLst>
            </c:dLbl>
            <c:dLbl>
              <c:idx val="19"/>
              <c:tx>
                <c:rich>
                  <a:bodyPr/>
                  <a:lstStyle/>
                  <a:p>
                    <a:fld id="{E8C46A62-6849-4764-ADA7-0AF133B4971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CBD-40BD-961B-DB9CA9813DFA}"/>
                </c:ext>
              </c:extLst>
            </c:dLbl>
            <c:dLbl>
              <c:idx val="20"/>
              <c:tx>
                <c:rich>
                  <a:bodyPr/>
                  <a:lstStyle/>
                  <a:p>
                    <a:fld id="{15B9A4E3-D029-4F42-8541-0C956749AB7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CBD-40BD-961B-DB9CA9813DFA}"/>
                </c:ext>
              </c:extLst>
            </c:dLbl>
            <c:dLbl>
              <c:idx val="21"/>
              <c:tx>
                <c:rich>
                  <a:bodyPr/>
                  <a:lstStyle/>
                  <a:p>
                    <a:fld id="{800929FD-84CC-4E59-A6F8-150079E2643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CBD-40BD-961B-DB9CA9813DFA}"/>
                </c:ext>
              </c:extLst>
            </c:dLbl>
            <c:dLbl>
              <c:idx val="22"/>
              <c:tx>
                <c:rich>
                  <a:bodyPr/>
                  <a:lstStyle/>
                  <a:p>
                    <a:fld id="{5DAB600E-0276-4692-9263-7F43BB2EACD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CBD-40BD-961B-DB9CA9813DFA}"/>
                </c:ext>
              </c:extLst>
            </c:dLbl>
            <c:dLbl>
              <c:idx val="23"/>
              <c:tx>
                <c:rich>
                  <a:bodyPr/>
                  <a:lstStyle/>
                  <a:p>
                    <a:fld id="{58C036B3-8007-497D-83E1-244FFD63B52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9CBD-40BD-961B-DB9CA9813DFA}"/>
                </c:ext>
              </c:extLst>
            </c:dLbl>
            <c:dLbl>
              <c:idx val="24"/>
              <c:tx>
                <c:rich>
                  <a:bodyPr/>
                  <a:lstStyle/>
                  <a:p>
                    <a:fld id="{2D7150AB-3F81-487D-803A-07E1F599021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CBD-40BD-961B-DB9CA9813DFA}"/>
                </c:ext>
              </c:extLst>
            </c:dLbl>
            <c:dLbl>
              <c:idx val="25"/>
              <c:tx>
                <c:rich>
                  <a:bodyPr/>
                  <a:lstStyle/>
                  <a:p>
                    <a:fld id="{722678B8-71F7-4BDD-A366-19A122DA6F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CBD-40BD-961B-DB9CA9813DFA}"/>
                </c:ext>
              </c:extLst>
            </c:dLbl>
            <c:dLbl>
              <c:idx val="26"/>
              <c:tx>
                <c:rich>
                  <a:bodyPr/>
                  <a:lstStyle/>
                  <a:p>
                    <a:fld id="{B52C7578-9E7F-42FB-BE97-BED0A150172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CBD-40BD-961B-DB9CA9813DFA}"/>
                </c:ext>
              </c:extLst>
            </c:dLbl>
            <c:dLbl>
              <c:idx val="27"/>
              <c:tx>
                <c:rich>
                  <a:bodyPr/>
                  <a:lstStyle/>
                  <a:p>
                    <a:fld id="{AD737674-2F39-47CB-AD0A-43395D97732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CBD-40BD-961B-DB9CA9813DFA}"/>
                </c:ext>
              </c:extLst>
            </c:dLbl>
            <c:dLbl>
              <c:idx val="28"/>
              <c:tx>
                <c:rich>
                  <a:bodyPr/>
                  <a:lstStyle/>
                  <a:p>
                    <a:fld id="{63331500-4D8D-46AC-B54C-D4C3359D0A7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CBD-40BD-961B-DB9CA9813DFA}"/>
                </c:ext>
              </c:extLst>
            </c:dLbl>
            <c:dLbl>
              <c:idx val="29"/>
              <c:tx>
                <c:rich>
                  <a:bodyPr/>
                  <a:lstStyle/>
                  <a:p>
                    <a:fld id="{E74A6861-3222-44AB-8E42-A0C1E63F095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CBD-40BD-961B-DB9CA9813D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'PA11 - Olwyn'!$B$2:$C$31</c:f>
              <c:multiLvlStrCache>
                <c:ptCount val="30"/>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lvl>
                <c:lvl>
                  <c:pt idx="0">
                    <c:v>Year 1</c:v>
                  </c:pt>
                  <c:pt idx="12">
                    <c:v>Year 2</c:v>
                  </c:pt>
                  <c:pt idx="18">
                    <c:v>Year 3</c:v>
                  </c:pt>
                  <c:pt idx="19">
                    <c:v>Year 4</c:v>
                  </c:pt>
                  <c:pt idx="24">
                    <c:v>Year 5</c:v>
                  </c:pt>
                </c:lvl>
              </c:multiLvlStrCache>
            </c:multiLvlStrRef>
          </c:cat>
          <c:val>
            <c:numRef>
              <c:f>'PA11 - Olwyn'!$F$2:$F$31</c:f>
              <c:numCache>
                <c:formatCode>General</c:formatCode>
                <c:ptCount val="30"/>
                <c:pt idx="0">
                  <c:v>1.5</c:v>
                </c:pt>
                <c:pt idx="1">
                  <c:v>2.5</c:v>
                </c:pt>
                <c:pt idx="2">
                  <c:v>2.5</c:v>
                </c:pt>
                <c:pt idx="3">
                  <c:v>0.5</c:v>
                </c:pt>
                <c:pt idx="4">
                  <c:v>2.5</c:v>
                </c:pt>
                <c:pt idx="5">
                  <c:v>2.5</c:v>
                </c:pt>
                <c:pt idx="6">
                  <c:v>0.5</c:v>
                </c:pt>
                <c:pt idx="7">
                  <c:v>2.5</c:v>
                </c:pt>
                <c:pt idx="8">
                  <c:v>5.5</c:v>
                </c:pt>
                <c:pt idx="9">
                  <c:v>5.5</c:v>
                </c:pt>
                <c:pt idx="10">
                  <c:v>2.5</c:v>
                </c:pt>
                <c:pt idx="11">
                  <c:v>2.5</c:v>
                </c:pt>
                <c:pt idx="12">
                  <c:v>3.5</c:v>
                </c:pt>
                <c:pt idx="13">
                  <c:v>1.5</c:v>
                </c:pt>
                <c:pt idx="14">
                  <c:v>1.5</c:v>
                </c:pt>
                <c:pt idx="15">
                  <c:v>2.5</c:v>
                </c:pt>
                <c:pt idx="16">
                  <c:v>0.5</c:v>
                </c:pt>
                <c:pt idx="17">
                  <c:v>1.5</c:v>
                </c:pt>
                <c:pt idx="18">
                  <c:v>3.5</c:v>
                </c:pt>
                <c:pt idx="19">
                  <c:v>0.5</c:v>
                </c:pt>
                <c:pt idx="20">
                  <c:v>1.5</c:v>
                </c:pt>
                <c:pt idx="21">
                  <c:v>1.5</c:v>
                </c:pt>
                <c:pt idx="22">
                  <c:v>0.5</c:v>
                </c:pt>
                <c:pt idx="23">
                  <c:v>0.5</c:v>
                </c:pt>
                <c:pt idx="24">
                  <c:v>0.5</c:v>
                </c:pt>
                <c:pt idx="25">
                  <c:v>4.5</c:v>
                </c:pt>
                <c:pt idx="26">
                  <c:v>5.5</c:v>
                </c:pt>
                <c:pt idx="27">
                  <c:v>1.5</c:v>
                </c:pt>
                <c:pt idx="28">
                  <c:v>0.5</c:v>
                </c:pt>
                <c:pt idx="29">
                  <c:v>5.5</c:v>
                </c:pt>
              </c:numCache>
            </c:numRef>
          </c:val>
          <c:smooth val="1"/>
          <c:extLst>
            <c:ext xmlns:c15="http://schemas.microsoft.com/office/drawing/2012/chart" uri="{02D57815-91ED-43cb-92C2-25804820EDAC}">
              <c15:datalabelsRange>
                <c15:f>'PA11 - Olwyn'!$C$2:$C$31</c15:f>
                <c15:dlblRange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15:dlblRangeCache>
              </c15:datalabelsRange>
            </c:ext>
            <c:ext xmlns:c16="http://schemas.microsoft.com/office/drawing/2014/chart" uri="{C3380CC4-5D6E-409C-BE32-E72D297353CC}">
              <c16:uniqueId val="{0000001E-9CBD-40BD-961B-DB9CA9813DFA}"/>
            </c:ext>
          </c:extLst>
        </c:ser>
        <c:dLbls>
          <c:showLegendKey val="0"/>
          <c:showVal val="0"/>
          <c:showCatName val="0"/>
          <c:showSerName val="0"/>
          <c:showPercent val="0"/>
          <c:showBubbleSize val="0"/>
        </c:dLbls>
        <c:marker val="1"/>
        <c:smooth val="0"/>
        <c:axId val="1484807887"/>
        <c:axId val="1350415711"/>
      </c:lineChart>
      <c:catAx>
        <c:axId val="1484807887"/>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350415711"/>
        <c:crosses val="autoZero"/>
        <c:auto val="1"/>
        <c:lblAlgn val="ctr"/>
        <c:lblOffset val="100"/>
        <c:noMultiLvlLbl val="0"/>
      </c:catAx>
      <c:valAx>
        <c:axId val="1350415711"/>
        <c:scaling>
          <c:orientation val="minMax"/>
          <c:max val="6"/>
        </c:scaling>
        <c:delete val="0"/>
        <c:axPos val="l"/>
        <c:majorGridlines>
          <c:spPr>
            <a:ln w="9525" cap="flat" cmpd="sng" algn="ctr">
              <a:solidFill>
                <a:schemeClr val="tx2"/>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14848078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accent1">
              <a:lumMod val="50000"/>
            </a:schemeClr>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4043664607161E-2"/>
          <c:y val="4.7442933269704925E-2"/>
          <c:w val="0.92201668480232135"/>
          <c:h val="0.76436789151356077"/>
        </c:manualLayout>
      </c:layout>
      <c:lineChart>
        <c:grouping val="standard"/>
        <c:varyColors val="0"/>
        <c:ser>
          <c:idx val="0"/>
          <c:order val="0"/>
          <c:tx>
            <c:strRef>
              <c:f>'PA22 - Viv'!$E$1</c:f>
              <c:strCache>
                <c:ptCount val="1"/>
                <c:pt idx="0">
                  <c:v>Setting</c:v>
                </c:pt>
              </c:strCache>
            </c:strRef>
          </c:tx>
          <c:spPr>
            <a:ln w="22225" cap="rnd">
              <a:solidFill>
                <a:schemeClr val="tx2"/>
              </a:solidFill>
              <a:prstDash val="sysDash"/>
              <a:round/>
            </a:ln>
            <a:effectLst/>
          </c:spPr>
          <c:marker>
            <c:symbol val="circle"/>
            <c:size val="17"/>
            <c:spPr>
              <a:solidFill>
                <a:schemeClr val="accent6">
                  <a:lumMod val="75000"/>
                </a:schemeClr>
              </a:solidFill>
              <a:ln w="9525">
                <a:noFill/>
              </a:ln>
              <a:effectLst/>
            </c:spPr>
          </c:marker>
          <c:dPt>
            <c:idx val="1"/>
            <c:marker>
              <c:symbol val="circle"/>
              <c:size val="17"/>
              <c:spPr>
                <a:solidFill>
                  <a:srgbClr val="C00000"/>
                </a:solidFill>
                <a:ln w="9525">
                  <a:noFill/>
                </a:ln>
                <a:effectLst/>
              </c:spPr>
            </c:marker>
            <c:bubble3D val="0"/>
            <c:extLst>
              <c:ext xmlns:c16="http://schemas.microsoft.com/office/drawing/2014/chart" uri="{C3380CC4-5D6E-409C-BE32-E72D297353CC}">
                <c16:uniqueId val="{00000000-F6E1-4B0D-B77B-B8657EA7A325}"/>
              </c:ext>
            </c:extLst>
          </c:dPt>
          <c:dPt>
            <c:idx val="2"/>
            <c:marker>
              <c:symbol val="circle"/>
              <c:size val="17"/>
              <c:spPr>
                <a:solidFill>
                  <a:srgbClr val="C00000"/>
                </a:solidFill>
                <a:ln w="9525">
                  <a:noFill/>
                </a:ln>
                <a:effectLst/>
              </c:spPr>
            </c:marker>
            <c:bubble3D val="0"/>
            <c:extLst>
              <c:ext xmlns:c16="http://schemas.microsoft.com/office/drawing/2014/chart" uri="{C3380CC4-5D6E-409C-BE32-E72D297353CC}">
                <c16:uniqueId val="{00000001-F6E1-4B0D-B77B-B8657EA7A325}"/>
              </c:ext>
            </c:extLst>
          </c:dPt>
          <c:dPt>
            <c:idx val="4"/>
            <c:marker>
              <c:symbol val="circle"/>
              <c:size val="17"/>
              <c:spPr>
                <a:solidFill>
                  <a:srgbClr val="C00000"/>
                </a:solidFill>
                <a:ln w="9525">
                  <a:noFill/>
                </a:ln>
                <a:effectLst/>
              </c:spPr>
            </c:marker>
            <c:bubble3D val="0"/>
            <c:extLst>
              <c:ext xmlns:c16="http://schemas.microsoft.com/office/drawing/2014/chart" uri="{C3380CC4-5D6E-409C-BE32-E72D297353CC}">
                <c16:uniqueId val="{00000002-F6E1-4B0D-B77B-B8657EA7A325}"/>
              </c:ext>
            </c:extLst>
          </c:dPt>
          <c:dPt>
            <c:idx val="7"/>
            <c:marker>
              <c:symbol val="circle"/>
              <c:size val="17"/>
              <c:spPr>
                <a:solidFill>
                  <a:srgbClr val="C00000"/>
                </a:solidFill>
                <a:ln w="9525">
                  <a:noFill/>
                </a:ln>
                <a:effectLst/>
              </c:spPr>
            </c:marker>
            <c:bubble3D val="0"/>
            <c:extLst>
              <c:ext xmlns:c16="http://schemas.microsoft.com/office/drawing/2014/chart" uri="{C3380CC4-5D6E-409C-BE32-E72D297353CC}">
                <c16:uniqueId val="{00000003-F6E1-4B0D-B77B-B8657EA7A325}"/>
              </c:ext>
            </c:extLst>
          </c:dPt>
          <c:dPt>
            <c:idx val="9"/>
            <c:marker>
              <c:symbol val="circle"/>
              <c:size val="17"/>
              <c:spPr>
                <a:solidFill>
                  <a:srgbClr val="C00000"/>
                </a:solidFill>
                <a:ln w="9525">
                  <a:noFill/>
                </a:ln>
                <a:effectLst/>
              </c:spPr>
            </c:marker>
            <c:bubble3D val="0"/>
            <c:extLst>
              <c:ext xmlns:c16="http://schemas.microsoft.com/office/drawing/2014/chart" uri="{C3380CC4-5D6E-409C-BE32-E72D297353CC}">
                <c16:uniqueId val="{00000004-F6E1-4B0D-B77B-B8657EA7A325}"/>
              </c:ext>
            </c:extLst>
          </c:dPt>
          <c:dPt>
            <c:idx val="11"/>
            <c:marker>
              <c:symbol val="circle"/>
              <c:size val="17"/>
              <c:spPr>
                <a:solidFill>
                  <a:srgbClr val="C00000"/>
                </a:solidFill>
                <a:ln w="9525">
                  <a:noFill/>
                </a:ln>
                <a:effectLst/>
              </c:spPr>
            </c:marker>
            <c:bubble3D val="0"/>
            <c:extLst>
              <c:ext xmlns:c16="http://schemas.microsoft.com/office/drawing/2014/chart" uri="{C3380CC4-5D6E-409C-BE32-E72D297353CC}">
                <c16:uniqueId val="{00000005-F6E1-4B0D-B77B-B8657EA7A325}"/>
              </c:ext>
            </c:extLst>
          </c:dPt>
          <c:dPt>
            <c:idx val="12"/>
            <c:marker>
              <c:symbol val="circle"/>
              <c:size val="17"/>
              <c:spPr>
                <a:solidFill>
                  <a:srgbClr val="C00000"/>
                </a:solidFill>
                <a:ln w="9525">
                  <a:noFill/>
                </a:ln>
                <a:effectLst/>
              </c:spPr>
            </c:marker>
            <c:bubble3D val="0"/>
            <c:extLst>
              <c:ext xmlns:c16="http://schemas.microsoft.com/office/drawing/2014/chart" uri="{C3380CC4-5D6E-409C-BE32-E72D297353CC}">
                <c16:uniqueId val="{00000006-F6E1-4B0D-B77B-B8657EA7A325}"/>
              </c:ext>
            </c:extLst>
          </c:dPt>
          <c:dPt>
            <c:idx val="17"/>
            <c:marker>
              <c:symbol val="circle"/>
              <c:size val="17"/>
              <c:spPr>
                <a:solidFill>
                  <a:srgbClr val="C00000"/>
                </a:solidFill>
                <a:ln w="9525">
                  <a:noFill/>
                </a:ln>
                <a:effectLst/>
              </c:spPr>
            </c:marker>
            <c:bubble3D val="0"/>
            <c:extLst>
              <c:ext xmlns:c16="http://schemas.microsoft.com/office/drawing/2014/chart" uri="{C3380CC4-5D6E-409C-BE32-E72D297353CC}">
                <c16:uniqueId val="{00000007-F6E1-4B0D-B77B-B8657EA7A325}"/>
              </c:ext>
            </c:extLst>
          </c:dPt>
          <c:dPt>
            <c:idx val="18"/>
            <c:marker>
              <c:symbol val="circle"/>
              <c:size val="17"/>
              <c:spPr>
                <a:solidFill>
                  <a:srgbClr val="C00000"/>
                </a:solidFill>
                <a:ln w="9525">
                  <a:noFill/>
                </a:ln>
                <a:effectLst/>
              </c:spPr>
            </c:marker>
            <c:bubble3D val="0"/>
            <c:extLst>
              <c:ext xmlns:c16="http://schemas.microsoft.com/office/drawing/2014/chart" uri="{C3380CC4-5D6E-409C-BE32-E72D297353CC}">
                <c16:uniqueId val="{00000008-F6E1-4B0D-B77B-B8657EA7A325}"/>
              </c:ext>
            </c:extLst>
          </c:dPt>
          <c:dPt>
            <c:idx val="20"/>
            <c:marker>
              <c:symbol val="circle"/>
              <c:size val="17"/>
              <c:spPr>
                <a:solidFill>
                  <a:srgbClr val="C00000"/>
                </a:solidFill>
                <a:ln w="9525">
                  <a:noFill/>
                </a:ln>
                <a:effectLst/>
              </c:spPr>
            </c:marker>
            <c:bubble3D val="0"/>
            <c:extLst>
              <c:ext xmlns:c16="http://schemas.microsoft.com/office/drawing/2014/chart" uri="{C3380CC4-5D6E-409C-BE32-E72D297353CC}">
                <c16:uniqueId val="{00000009-F6E1-4B0D-B77B-B8657EA7A325}"/>
              </c:ext>
            </c:extLst>
          </c:dPt>
          <c:dPt>
            <c:idx val="22"/>
            <c:marker>
              <c:symbol val="circle"/>
              <c:size val="17"/>
              <c:spPr>
                <a:solidFill>
                  <a:srgbClr val="C00000"/>
                </a:solidFill>
                <a:ln w="9525">
                  <a:noFill/>
                </a:ln>
                <a:effectLst/>
              </c:spPr>
            </c:marker>
            <c:bubble3D val="0"/>
            <c:extLst>
              <c:ext xmlns:c16="http://schemas.microsoft.com/office/drawing/2014/chart" uri="{C3380CC4-5D6E-409C-BE32-E72D297353CC}">
                <c16:uniqueId val="{0000000A-F6E1-4B0D-B77B-B8657EA7A325}"/>
              </c:ext>
            </c:extLst>
          </c:dPt>
          <c:dPt>
            <c:idx val="23"/>
            <c:marker>
              <c:symbol val="circle"/>
              <c:size val="17"/>
              <c:spPr>
                <a:solidFill>
                  <a:srgbClr val="C00000"/>
                </a:solidFill>
                <a:ln w="9525">
                  <a:noFill/>
                </a:ln>
                <a:effectLst/>
              </c:spPr>
            </c:marker>
            <c:bubble3D val="0"/>
            <c:extLst>
              <c:ext xmlns:c16="http://schemas.microsoft.com/office/drawing/2014/chart" uri="{C3380CC4-5D6E-409C-BE32-E72D297353CC}">
                <c16:uniqueId val="{0000000B-F6E1-4B0D-B77B-B8657EA7A325}"/>
              </c:ext>
            </c:extLst>
          </c:dPt>
          <c:dPt>
            <c:idx val="24"/>
            <c:marker>
              <c:symbol val="circle"/>
              <c:size val="17"/>
              <c:spPr>
                <a:solidFill>
                  <a:srgbClr val="C00000"/>
                </a:solidFill>
                <a:ln w="9525">
                  <a:noFill/>
                </a:ln>
                <a:effectLst/>
              </c:spPr>
            </c:marker>
            <c:bubble3D val="0"/>
            <c:extLst>
              <c:ext xmlns:c16="http://schemas.microsoft.com/office/drawing/2014/chart" uri="{C3380CC4-5D6E-409C-BE32-E72D297353CC}">
                <c16:uniqueId val="{0000000C-F6E1-4B0D-B77B-B8657EA7A325}"/>
              </c:ext>
            </c:extLst>
          </c:dPt>
          <c:dPt>
            <c:idx val="25"/>
            <c:marker>
              <c:symbol val="circle"/>
              <c:size val="17"/>
              <c:spPr>
                <a:solidFill>
                  <a:srgbClr val="C00000"/>
                </a:solidFill>
                <a:ln w="9525">
                  <a:noFill/>
                </a:ln>
                <a:effectLst/>
              </c:spPr>
            </c:marker>
            <c:bubble3D val="0"/>
            <c:extLst>
              <c:ext xmlns:c16="http://schemas.microsoft.com/office/drawing/2014/chart" uri="{C3380CC4-5D6E-409C-BE32-E72D297353CC}">
                <c16:uniqueId val="{0000000D-F6E1-4B0D-B77B-B8657EA7A325}"/>
              </c:ext>
            </c:extLst>
          </c:dPt>
          <c:dPt>
            <c:idx val="26"/>
            <c:marker>
              <c:symbol val="circle"/>
              <c:size val="17"/>
              <c:spPr>
                <a:solidFill>
                  <a:srgbClr val="C00000"/>
                </a:solidFill>
                <a:ln w="9525">
                  <a:noFill/>
                </a:ln>
                <a:effectLst/>
              </c:spPr>
            </c:marker>
            <c:bubble3D val="0"/>
            <c:extLst>
              <c:ext xmlns:c16="http://schemas.microsoft.com/office/drawing/2014/chart" uri="{C3380CC4-5D6E-409C-BE32-E72D297353CC}">
                <c16:uniqueId val="{0000000E-F6E1-4B0D-B77B-B8657EA7A325}"/>
              </c:ext>
            </c:extLst>
          </c:dPt>
          <c:dPt>
            <c:idx val="27"/>
            <c:marker>
              <c:symbol val="circle"/>
              <c:size val="17"/>
              <c:spPr>
                <a:solidFill>
                  <a:srgbClr val="C00000"/>
                </a:solidFill>
                <a:ln w="9525">
                  <a:noFill/>
                </a:ln>
                <a:effectLst/>
              </c:spPr>
            </c:marker>
            <c:bubble3D val="0"/>
            <c:extLst>
              <c:ext xmlns:c16="http://schemas.microsoft.com/office/drawing/2014/chart" uri="{C3380CC4-5D6E-409C-BE32-E72D297353CC}">
                <c16:uniqueId val="{0000000F-F6E1-4B0D-B77B-B8657EA7A325}"/>
              </c:ext>
            </c:extLst>
          </c:dPt>
          <c:dPt>
            <c:idx val="28"/>
            <c:marker>
              <c:symbol val="circle"/>
              <c:size val="17"/>
              <c:spPr>
                <a:solidFill>
                  <a:srgbClr val="C00000"/>
                </a:solidFill>
                <a:ln w="9525">
                  <a:noFill/>
                </a:ln>
                <a:effectLst/>
              </c:spPr>
            </c:marker>
            <c:bubble3D val="0"/>
            <c:extLst>
              <c:ext xmlns:c16="http://schemas.microsoft.com/office/drawing/2014/chart" uri="{C3380CC4-5D6E-409C-BE32-E72D297353CC}">
                <c16:uniqueId val="{00000010-F6E1-4B0D-B77B-B8657EA7A325}"/>
              </c:ext>
            </c:extLst>
          </c:dPt>
          <c:dPt>
            <c:idx val="29"/>
            <c:marker>
              <c:symbol val="circle"/>
              <c:size val="17"/>
              <c:spPr>
                <a:solidFill>
                  <a:srgbClr val="C00000"/>
                </a:solidFill>
                <a:ln w="9525">
                  <a:noFill/>
                </a:ln>
                <a:effectLst/>
              </c:spPr>
            </c:marker>
            <c:bubble3D val="0"/>
            <c:extLst>
              <c:ext xmlns:c16="http://schemas.microsoft.com/office/drawing/2014/chart" uri="{C3380CC4-5D6E-409C-BE32-E72D297353CC}">
                <c16:uniqueId val="{00000011-F6E1-4B0D-B77B-B8657EA7A325}"/>
              </c:ext>
            </c:extLst>
          </c:dPt>
          <c:dPt>
            <c:idx val="31"/>
            <c:marker>
              <c:symbol val="circle"/>
              <c:size val="17"/>
              <c:spPr>
                <a:solidFill>
                  <a:srgbClr val="C00000"/>
                </a:solidFill>
                <a:ln w="9525">
                  <a:noFill/>
                </a:ln>
                <a:effectLst/>
              </c:spPr>
            </c:marker>
            <c:bubble3D val="0"/>
            <c:extLst>
              <c:ext xmlns:c16="http://schemas.microsoft.com/office/drawing/2014/chart" uri="{C3380CC4-5D6E-409C-BE32-E72D297353CC}">
                <c16:uniqueId val="{00000012-F6E1-4B0D-B77B-B8657EA7A325}"/>
              </c:ext>
            </c:extLst>
          </c:dPt>
          <c:dPt>
            <c:idx val="32"/>
            <c:marker>
              <c:symbol val="circle"/>
              <c:size val="17"/>
              <c:spPr>
                <a:solidFill>
                  <a:srgbClr val="C00000"/>
                </a:solidFill>
                <a:ln w="9525">
                  <a:noFill/>
                </a:ln>
                <a:effectLst/>
              </c:spPr>
            </c:marker>
            <c:bubble3D val="0"/>
            <c:extLst>
              <c:ext xmlns:c16="http://schemas.microsoft.com/office/drawing/2014/chart" uri="{C3380CC4-5D6E-409C-BE32-E72D297353CC}">
                <c16:uniqueId val="{00000013-F6E1-4B0D-B77B-B8657EA7A325}"/>
              </c:ext>
            </c:extLst>
          </c:dPt>
          <c:dPt>
            <c:idx val="33"/>
            <c:marker>
              <c:symbol val="circle"/>
              <c:size val="17"/>
              <c:spPr>
                <a:solidFill>
                  <a:srgbClr val="C00000"/>
                </a:solidFill>
                <a:ln w="9525">
                  <a:noFill/>
                </a:ln>
                <a:effectLst/>
              </c:spPr>
            </c:marker>
            <c:bubble3D val="0"/>
            <c:extLst>
              <c:ext xmlns:c16="http://schemas.microsoft.com/office/drawing/2014/chart" uri="{C3380CC4-5D6E-409C-BE32-E72D297353CC}">
                <c16:uniqueId val="{00000014-F6E1-4B0D-B77B-B8657EA7A325}"/>
              </c:ext>
            </c:extLst>
          </c:dPt>
          <c:dPt>
            <c:idx val="34"/>
            <c:marker>
              <c:symbol val="circle"/>
              <c:size val="17"/>
              <c:spPr>
                <a:solidFill>
                  <a:srgbClr val="C00000"/>
                </a:solidFill>
                <a:ln w="9525">
                  <a:noFill/>
                </a:ln>
                <a:effectLst/>
              </c:spPr>
            </c:marker>
            <c:bubble3D val="0"/>
            <c:extLst>
              <c:ext xmlns:c16="http://schemas.microsoft.com/office/drawing/2014/chart" uri="{C3380CC4-5D6E-409C-BE32-E72D297353CC}">
                <c16:uniqueId val="{00000015-F6E1-4B0D-B77B-B8657EA7A325}"/>
              </c:ext>
            </c:extLst>
          </c:dPt>
          <c:dPt>
            <c:idx val="36"/>
            <c:marker>
              <c:symbol val="circle"/>
              <c:size val="17"/>
              <c:spPr>
                <a:solidFill>
                  <a:srgbClr val="C00000"/>
                </a:solidFill>
                <a:ln w="9525">
                  <a:noFill/>
                </a:ln>
                <a:effectLst/>
              </c:spPr>
            </c:marker>
            <c:bubble3D val="0"/>
            <c:extLst>
              <c:ext xmlns:c16="http://schemas.microsoft.com/office/drawing/2014/chart" uri="{C3380CC4-5D6E-409C-BE32-E72D297353CC}">
                <c16:uniqueId val="{00000016-F6E1-4B0D-B77B-B8657EA7A325}"/>
              </c:ext>
            </c:extLst>
          </c:dPt>
          <c:dPt>
            <c:idx val="38"/>
            <c:marker>
              <c:symbol val="circle"/>
              <c:size val="17"/>
              <c:spPr>
                <a:solidFill>
                  <a:srgbClr val="C00000"/>
                </a:solidFill>
                <a:ln w="9525">
                  <a:noFill/>
                </a:ln>
                <a:effectLst/>
              </c:spPr>
            </c:marker>
            <c:bubble3D val="0"/>
            <c:extLst>
              <c:ext xmlns:c16="http://schemas.microsoft.com/office/drawing/2014/chart" uri="{C3380CC4-5D6E-409C-BE32-E72D297353CC}">
                <c16:uniqueId val="{00000017-F6E1-4B0D-B77B-B8657EA7A325}"/>
              </c:ext>
            </c:extLst>
          </c:dPt>
          <c:dPt>
            <c:idx val="44"/>
            <c:marker>
              <c:symbol val="circle"/>
              <c:size val="17"/>
              <c:spPr>
                <a:solidFill>
                  <a:srgbClr val="C00000"/>
                </a:solidFill>
                <a:ln w="9525">
                  <a:noFill/>
                </a:ln>
                <a:effectLst/>
              </c:spPr>
            </c:marker>
            <c:bubble3D val="0"/>
            <c:extLst>
              <c:ext xmlns:c16="http://schemas.microsoft.com/office/drawing/2014/chart" uri="{C3380CC4-5D6E-409C-BE32-E72D297353CC}">
                <c16:uniqueId val="{00000018-F6E1-4B0D-B77B-B8657EA7A325}"/>
              </c:ext>
            </c:extLst>
          </c:dPt>
          <c:dLbls>
            <c:dLbl>
              <c:idx val="0"/>
              <c:tx>
                <c:rich>
                  <a:bodyPr/>
                  <a:lstStyle/>
                  <a:p>
                    <a:fld id="{F3829825-21D1-466E-8C9E-0484F552C6E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6E1-4B0D-B77B-B8657EA7A325}"/>
                </c:ext>
              </c:extLst>
            </c:dLbl>
            <c:dLbl>
              <c:idx val="1"/>
              <c:tx>
                <c:rich>
                  <a:bodyPr/>
                  <a:lstStyle/>
                  <a:p>
                    <a:fld id="{0AD0B52B-F646-492B-9A51-50182145AE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6E1-4B0D-B77B-B8657EA7A325}"/>
                </c:ext>
              </c:extLst>
            </c:dLbl>
            <c:dLbl>
              <c:idx val="2"/>
              <c:tx>
                <c:rich>
                  <a:bodyPr/>
                  <a:lstStyle/>
                  <a:p>
                    <a:fld id="{2D0CF1AF-A099-4FDA-8C37-BFF50F7086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6E1-4B0D-B77B-B8657EA7A325}"/>
                </c:ext>
              </c:extLst>
            </c:dLbl>
            <c:dLbl>
              <c:idx val="3"/>
              <c:tx>
                <c:rich>
                  <a:bodyPr/>
                  <a:lstStyle/>
                  <a:p>
                    <a:fld id="{92628F3A-7603-4B5E-973A-48D38BB3EB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6E1-4B0D-B77B-B8657EA7A325}"/>
                </c:ext>
              </c:extLst>
            </c:dLbl>
            <c:dLbl>
              <c:idx val="4"/>
              <c:tx>
                <c:rich>
                  <a:bodyPr/>
                  <a:lstStyle/>
                  <a:p>
                    <a:fld id="{F835FC21-72B3-4AE6-A7A9-61E61CDE004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6E1-4B0D-B77B-B8657EA7A325}"/>
                </c:ext>
              </c:extLst>
            </c:dLbl>
            <c:dLbl>
              <c:idx val="5"/>
              <c:tx>
                <c:rich>
                  <a:bodyPr/>
                  <a:lstStyle/>
                  <a:p>
                    <a:fld id="{AD9F0D3D-C77A-4118-8DB2-D24CD0E5AAD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6E1-4B0D-B77B-B8657EA7A325}"/>
                </c:ext>
              </c:extLst>
            </c:dLbl>
            <c:dLbl>
              <c:idx val="6"/>
              <c:tx>
                <c:rich>
                  <a:bodyPr/>
                  <a:lstStyle/>
                  <a:p>
                    <a:fld id="{B1D1180B-1654-4CE4-9EB2-6D15924FEAB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6E1-4B0D-B77B-B8657EA7A325}"/>
                </c:ext>
              </c:extLst>
            </c:dLbl>
            <c:dLbl>
              <c:idx val="7"/>
              <c:tx>
                <c:rich>
                  <a:bodyPr/>
                  <a:lstStyle/>
                  <a:p>
                    <a:fld id="{FE515471-CB6D-444E-9DBE-6B9A593E24A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6E1-4B0D-B77B-B8657EA7A325}"/>
                </c:ext>
              </c:extLst>
            </c:dLbl>
            <c:dLbl>
              <c:idx val="8"/>
              <c:tx>
                <c:rich>
                  <a:bodyPr/>
                  <a:lstStyle/>
                  <a:p>
                    <a:fld id="{5CFDE587-A59C-488D-B44E-15CC2024E37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6E1-4B0D-B77B-B8657EA7A325}"/>
                </c:ext>
              </c:extLst>
            </c:dLbl>
            <c:dLbl>
              <c:idx val="9"/>
              <c:tx>
                <c:rich>
                  <a:bodyPr/>
                  <a:lstStyle/>
                  <a:p>
                    <a:fld id="{D5F4AA0C-8FEC-45D0-B417-AFB0EEC1BB6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6E1-4B0D-B77B-B8657EA7A325}"/>
                </c:ext>
              </c:extLst>
            </c:dLbl>
            <c:dLbl>
              <c:idx val="10"/>
              <c:tx>
                <c:rich>
                  <a:bodyPr/>
                  <a:lstStyle/>
                  <a:p>
                    <a:fld id="{0F3B7822-1010-4350-9A4A-1F08E13D4FA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6E1-4B0D-B77B-B8657EA7A325}"/>
                </c:ext>
              </c:extLst>
            </c:dLbl>
            <c:dLbl>
              <c:idx val="11"/>
              <c:tx>
                <c:rich>
                  <a:bodyPr/>
                  <a:lstStyle/>
                  <a:p>
                    <a:fld id="{61F3C128-A278-4630-8BAF-1511B584D14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6E1-4B0D-B77B-B8657EA7A325}"/>
                </c:ext>
              </c:extLst>
            </c:dLbl>
            <c:dLbl>
              <c:idx val="12"/>
              <c:tx>
                <c:rich>
                  <a:bodyPr/>
                  <a:lstStyle/>
                  <a:p>
                    <a:fld id="{5D3C4750-13EA-4B65-9A49-4008763461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6E1-4B0D-B77B-B8657EA7A325}"/>
                </c:ext>
              </c:extLst>
            </c:dLbl>
            <c:dLbl>
              <c:idx val="13"/>
              <c:tx>
                <c:rich>
                  <a:bodyPr/>
                  <a:lstStyle/>
                  <a:p>
                    <a:fld id="{48358B04-C973-48D3-970D-C1F11661E2D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6E1-4B0D-B77B-B8657EA7A325}"/>
                </c:ext>
              </c:extLst>
            </c:dLbl>
            <c:dLbl>
              <c:idx val="14"/>
              <c:tx>
                <c:rich>
                  <a:bodyPr/>
                  <a:lstStyle/>
                  <a:p>
                    <a:fld id="{47D87814-8EDB-420D-B14B-EFA4E9AD4BB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6E1-4B0D-B77B-B8657EA7A325}"/>
                </c:ext>
              </c:extLst>
            </c:dLbl>
            <c:dLbl>
              <c:idx val="15"/>
              <c:tx>
                <c:rich>
                  <a:bodyPr/>
                  <a:lstStyle/>
                  <a:p>
                    <a:fld id="{83FD3127-8B32-45E2-A847-C6CE5FB0207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6E1-4B0D-B77B-B8657EA7A325}"/>
                </c:ext>
              </c:extLst>
            </c:dLbl>
            <c:dLbl>
              <c:idx val="16"/>
              <c:tx>
                <c:rich>
                  <a:bodyPr/>
                  <a:lstStyle/>
                  <a:p>
                    <a:fld id="{427BBB70-AE07-4B6A-962A-F188F26D448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6E1-4B0D-B77B-B8657EA7A325}"/>
                </c:ext>
              </c:extLst>
            </c:dLbl>
            <c:dLbl>
              <c:idx val="17"/>
              <c:tx>
                <c:rich>
                  <a:bodyPr/>
                  <a:lstStyle/>
                  <a:p>
                    <a:fld id="{1A941B0E-C3FA-4C7C-AE5C-1C891257AE3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6E1-4B0D-B77B-B8657EA7A325}"/>
                </c:ext>
              </c:extLst>
            </c:dLbl>
            <c:dLbl>
              <c:idx val="18"/>
              <c:tx>
                <c:rich>
                  <a:bodyPr/>
                  <a:lstStyle/>
                  <a:p>
                    <a:fld id="{E28F54A4-F394-48AD-A31F-9C5566055D6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6E1-4B0D-B77B-B8657EA7A325}"/>
                </c:ext>
              </c:extLst>
            </c:dLbl>
            <c:dLbl>
              <c:idx val="19"/>
              <c:tx>
                <c:rich>
                  <a:bodyPr/>
                  <a:lstStyle/>
                  <a:p>
                    <a:fld id="{F66285A1-7652-4717-A078-44C18C23D34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6E1-4B0D-B77B-B8657EA7A325}"/>
                </c:ext>
              </c:extLst>
            </c:dLbl>
            <c:dLbl>
              <c:idx val="20"/>
              <c:tx>
                <c:rich>
                  <a:bodyPr/>
                  <a:lstStyle/>
                  <a:p>
                    <a:fld id="{EC5DC728-2C02-4B51-BFF8-98594079319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6E1-4B0D-B77B-B8657EA7A325}"/>
                </c:ext>
              </c:extLst>
            </c:dLbl>
            <c:dLbl>
              <c:idx val="21"/>
              <c:tx>
                <c:rich>
                  <a:bodyPr/>
                  <a:lstStyle/>
                  <a:p>
                    <a:fld id="{CCC6BACC-EE00-4CEB-ADC6-C7D28B80557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6E1-4B0D-B77B-B8657EA7A325}"/>
                </c:ext>
              </c:extLst>
            </c:dLbl>
            <c:dLbl>
              <c:idx val="22"/>
              <c:tx>
                <c:rich>
                  <a:bodyPr/>
                  <a:lstStyle/>
                  <a:p>
                    <a:fld id="{08D5B524-CEDF-4BDF-9BA0-BC4FA1EE7EF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6E1-4B0D-B77B-B8657EA7A325}"/>
                </c:ext>
              </c:extLst>
            </c:dLbl>
            <c:dLbl>
              <c:idx val="23"/>
              <c:tx>
                <c:rich>
                  <a:bodyPr/>
                  <a:lstStyle/>
                  <a:p>
                    <a:fld id="{3A2F81CA-E256-48EE-B1EB-32F8E76F2CF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6E1-4B0D-B77B-B8657EA7A325}"/>
                </c:ext>
              </c:extLst>
            </c:dLbl>
            <c:dLbl>
              <c:idx val="24"/>
              <c:tx>
                <c:rich>
                  <a:bodyPr/>
                  <a:lstStyle/>
                  <a:p>
                    <a:fld id="{658E3086-E1BE-4F74-858E-BECB1993732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6E1-4B0D-B77B-B8657EA7A325}"/>
                </c:ext>
              </c:extLst>
            </c:dLbl>
            <c:dLbl>
              <c:idx val="25"/>
              <c:tx>
                <c:rich>
                  <a:bodyPr/>
                  <a:lstStyle/>
                  <a:p>
                    <a:fld id="{6AB949FD-99B3-4426-8709-909425121B7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6E1-4B0D-B77B-B8657EA7A325}"/>
                </c:ext>
              </c:extLst>
            </c:dLbl>
            <c:dLbl>
              <c:idx val="26"/>
              <c:tx>
                <c:rich>
                  <a:bodyPr/>
                  <a:lstStyle/>
                  <a:p>
                    <a:fld id="{BD2E1430-8983-40BF-8B11-8A758A7D5C2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6E1-4B0D-B77B-B8657EA7A325}"/>
                </c:ext>
              </c:extLst>
            </c:dLbl>
            <c:dLbl>
              <c:idx val="27"/>
              <c:tx>
                <c:rich>
                  <a:bodyPr/>
                  <a:lstStyle/>
                  <a:p>
                    <a:fld id="{ECB0A986-BEDD-4C5C-9F99-8FDEEB06F0E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6E1-4B0D-B77B-B8657EA7A325}"/>
                </c:ext>
              </c:extLst>
            </c:dLbl>
            <c:dLbl>
              <c:idx val="28"/>
              <c:tx>
                <c:rich>
                  <a:bodyPr/>
                  <a:lstStyle/>
                  <a:p>
                    <a:fld id="{7C9A557A-104A-426A-ABCB-0B8E3DA35DA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6E1-4B0D-B77B-B8657EA7A325}"/>
                </c:ext>
              </c:extLst>
            </c:dLbl>
            <c:dLbl>
              <c:idx val="29"/>
              <c:tx>
                <c:rich>
                  <a:bodyPr/>
                  <a:lstStyle/>
                  <a:p>
                    <a:fld id="{9FC2DED5-2E37-49DA-A4F0-6DA5E7B5BEB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6E1-4B0D-B77B-B8657EA7A325}"/>
                </c:ext>
              </c:extLst>
            </c:dLbl>
            <c:dLbl>
              <c:idx val="30"/>
              <c:tx>
                <c:rich>
                  <a:bodyPr/>
                  <a:lstStyle/>
                  <a:p>
                    <a:fld id="{23782A57-1513-48AA-9EC8-F8787640CD5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6E1-4B0D-B77B-B8657EA7A325}"/>
                </c:ext>
              </c:extLst>
            </c:dLbl>
            <c:dLbl>
              <c:idx val="31"/>
              <c:tx>
                <c:rich>
                  <a:bodyPr/>
                  <a:lstStyle/>
                  <a:p>
                    <a:fld id="{5959A0F1-47C1-4691-9B79-8E900F82ECE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6E1-4B0D-B77B-B8657EA7A325}"/>
                </c:ext>
              </c:extLst>
            </c:dLbl>
            <c:dLbl>
              <c:idx val="32"/>
              <c:tx>
                <c:rich>
                  <a:bodyPr/>
                  <a:lstStyle/>
                  <a:p>
                    <a:fld id="{D74AFE7D-58B1-439B-9769-777D3CA12EE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6E1-4B0D-B77B-B8657EA7A325}"/>
                </c:ext>
              </c:extLst>
            </c:dLbl>
            <c:dLbl>
              <c:idx val="33"/>
              <c:tx>
                <c:rich>
                  <a:bodyPr/>
                  <a:lstStyle/>
                  <a:p>
                    <a:fld id="{47AEACC6-798A-4D82-B4C0-6771D57C78A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6E1-4B0D-B77B-B8657EA7A325}"/>
                </c:ext>
              </c:extLst>
            </c:dLbl>
            <c:dLbl>
              <c:idx val="34"/>
              <c:tx>
                <c:rich>
                  <a:bodyPr/>
                  <a:lstStyle/>
                  <a:p>
                    <a:fld id="{0808B710-2E8A-4C59-866A-F5FDB6E8DE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6E1-4B0D-B77B-B8657EA7A325}"/>
                </c:ext>
              </c:extLst>
            </c:dLbl>
            <c:dLbl>
              <c:idx val="35"/>
              <c:tx>
                <c:rich>
                  <a:bodyPr/>
                  <a:lstStyle/>
                  <a:p>
                    <a:fld id="{5BCF135C-3B58-4CE2-A713-A92463D4950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6E1-4B0D-B77B-B8657EA7A325}"/>
                </c:ext>
              </c:extLst>
            </c:dLbl>
            <c:dLbl>
              <c:idx val="36"/>
              <c:tx>
                <c:rich>
                  <a:bodyPr/>
                  <a:lstStyle/>
                  <a:p>
                    <a:fld id="{F72ED8F1-E606-45AC-A2F9-5A92D069007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6E1-4B0D-B77B-B8657EA7A325}"/>
                </c:ext>
              </c:extLst>
            </c:dLbl>
            <c:dLbl>
              <c:idx val="37"/>
              <c:tx>
                <c:rich>
                  <a:bodyPr/>
                  <a:lstStyle/>
                  <a:p>
                    <a:fld id="{E258B63D-72C6-462A-ABA2-4D917DCAB50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6E1-4B0D-B77B-B8657EA7A325}"/>
                </c:ext>
              </c:extLst>
            </c:dLbl>
            <c:dLbl>
              <c:idx val="38"/>
              <c:tx>
                <c:rich>
                  <a:bodyPr/>
                  <a:lstStyle/>
                  <a:p>
                    <a:fld id="{17625C0A-CE03-4C46-A324-CC1EE586A6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6E1-4B0D-B77B-B8657EA7A325}"/>
                </c:ext>
              </c:extLst>
            </c:dLbl>
            <c:dLbl>
              <c:idx val="39"/>
              <c:tx>
                <c:rich>
                  <a:bodyPr/>
                  <a:lstStyle/>
                  <a:p>
                    <a:fld id="{95118C67-3A75-4F87-8810-0E177B6A3F5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6E1-4B0D-B77B-B8657EA7A325}"/>
                </c:ext>
              </c:extLst>
            </c:dLbl>
            <c:dLbl>
              <c:idx val="40"/>
              <c:tx>
                <c:rich>
                  <a:bodyPr/>
                  <a:lstStyle/>
                  <a:p>
                    <a:fld id="{AE6AEB89-87A2-4C60-BE22-5377BF11F38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F6E1-4B0D-B77B-B8657EA7A325}"/>
                </c:ext>
              </c:extLst>
            </c:dLbl>
            <c:dLbl>
              <c:idx val="41"/>
              <c:tx>
                <c:rich>
                  <a:bodyPr/>
                  <a:lstStyle/>
                  <a:p>
                    <a:fld id="{A850EEE4-ACAC-4919-BCDB-CB578FFE977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F6E1-4B0D-B77B-B8657EA7A325}"/>
                </c:ext>
              </c:extLst>
            </c:dLbl>
            <c:dLbl>
              <c:idx val="42"/>
              <c:tx>
                <c:rich>
                  <a:bodyPr/>
                  <a:lstStyle/>
                  <a:p>
                    <a:fld id="{F4D01C7F-E795-4C12-836F-9C2756BBA10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6E1-4B0D-B77B-B8657EA7A325}"/>
                </c:ext>
              </c:extLst>
            </c:dLbl>
            <c:dLbl>
              <c:idx val="43"/>
              <c:tx>
                <c:rich>
                  <a:bodyPr/>
                  <a:lstStyle/>
                  <a:p>
                    <a:fld id="{E0E3E398-91FE-43EE-941C-FC579351984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F6E1-4B0D-B77B-B8657EA7A325}"/>
                </c:ext>
              </c:extLst>
            </c:dLbl>
            <c:dLbl>
              <c:idx val="44"/>
              <c:tx>
                <c:rich>
                  <a:bodyPr/>
                  <a:lstStyle/>
                  <a:p>
                    <a:fld id="{3ECBD28D-F182-4D26-B1E5-E289DAF97BB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6E1-4B0D-B77B-B8657EA7A325}"/>
                </c:ext>
              </c:extLst>
            </c:dLbl>
            <c:dLbl>
              <c:idx val="45"/>
              <c:tx>
                <c:rich>
                  <a:bodyPr/>
                  <a:lstStyle/>
                  <a:p>
                    <a:fld id="{7E83C838-CE69-4B39-8B18-389A85C1DE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F6E1-4B0D-B77B-B8657EA7A325}"/>
                </c:ext>
              </c:extLst>
            </c:dLbl>
            <c:dLbl>
              <c:idx val="46"/>
              <c:tx>
                <c:rich>
                  <a:bodyPr/>
                  <a:lstStyle/>
                  <a:p>
                    <a:fld id="{85FAF3EC-2C94-46A4-B078-AC98B30E86E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F6E1-4B0D-B77B-B8657EA7A3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'PA22 - Viv'!$B$2:$C$48</c:f>
              <c:multiLvlStrCache>
                <c:ptCount val="47"/>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lvl>
                  <c:pt idx="0">
                    <c:v>Pre-School</c:v>
                  </c:pt>
                  <c:pt idx="2">
                    <c:v>Nursery</c:v>
                  </c:pt>
                  <c:pt idx="5">
                    <c:v>Year 4</c:v>
                  </c:pt>
                  <c:pt idx="10">
                    <c:v>Year 6</c:v>
                  </c:pt>
                  <c:pt idx="13">
                    <c:v>Year 7</c:v>
                  </c:pt>
                  <c:pt idx="18">
                    <c:v>Year 8</c:v>
                  </c:pt>
                  <c:pt idx="20">
                    <c:v>Year 9</c:v>
                  </c:pt>
                  <c:pt idx="25">
                    <c:v>Year 10</c:v>
                  </c:pt>
                  <c:pt idx="42">
                    <c:v>Year 11</c:v>
                  </c:pt>
                </c:lvl>
              </c:multiLvlStrCache>
            </c:multiLvlStrRef>
          </c:cat>
          <c:val>
            <c:numRef>
              <c:f>'PA22 - Viv'!$F$2:$F$48</c:f>
              <c:numCache>
                <c:formatCode>General</c:formatCode>
                <c:ptCount val="47"/>
                <c:pt idx="0">
                  <c:v>0.5</c:v>
                </c:pt>
                <c:pt idx="1">
                  <c:v>1.5</c:v>
                </c:pt>
                <c:pt idx="2">
                  <c:v>2.5</c:v>
                </c:pt>
                <c:pt idx="3">
                  <c:v>0.5</c:v>
                </c:pt>
                <c:pt idx="4">
                  <c:v>1.5</c:v>
                </c:pt>
                <c:pt idx="5">
                  <c:v>0.5</c:v>
                </c:pt>
                <c:pt idx="6">
                  <c:v>0.5</c:v>
                </c:pt>
                <c:pt idx="7">
                  <c:v>2.5</c:v>
                </c:pt>
                <c:pt idx="8">
                  <c:v>2.5</c:v>
                </c:pt>
                <c:pt idx="9">
                  <c:v>2.5</c:v>
                </c:pt>
                <c:pt idx="10">
                  <c:v>2.5</c:v>
                </c:pt>
                <c:pt idx="11">
                  <c:v>5.5</c:v>
                </c:pt>
                <c:pt idx="12">
                  <c:v>0.5</c:v>
                </c:pt>
                <c:pt idx="13">
                  <c:v>0.5</c:v>
                </c:pt>
                <c:pt idx="14">
                  <c:v>0.5</c:v>
                </c:pt>
                <c:pt idx="15">
                  <c:v>2.5</c:v>
                </c:pt>
                <c:pt idx="16">
                  <c:v>2.5</c:v>
                </c:pt>
                <c:pt idx="17">
                  <c:v>2.5</c:v>
                </c:pt>
                <c:pt idx="18">
                  <c:v>2.5</c:v>
                </c:pt>
                <c:pt idx="19">
                  <c:v>1.5</c:v>
                </c:pt>
                <c:pt idx="20">
                  <c:v>2.5</c:v>
                </c:pt>
                <c:pt idx="21">
                  <c:v>1.5</c:v>
                </c:pt>
                <c:pt idx="22">
                  <c:v>0.5</c:v>
                </c:pt>
                <c:pt idx="23">
                  <c:v>2.5</c:v>
                </c:pt>
                <c:pt idx="24">
                  <c:v>2.5</c:v>
                </c:pt>
                <c:pt idx="25">
                  <c:v>2.5</c:v>
                </c:pt>
                <c:pt idx="26">
                  <c:v>2.5</c:v>
                </c:pt>
                <c:pt idx="27">
                  <c:v>0.5</c:v>
                </c:pt>
                <c:pt idx="28">
                  <c:v>0.5</c:v>
                </c:pt>
                <c:pt idx="29">
                  <c:v>5.5</c:v>
                </c:pt>
                <c:pt idx="30">
                  <c:v>0.5</c:v>
                </c:pt>
                <c:pt idx="31">
                  <c:v>2.5</c:v>
                </c:pt>
                <c:pt idx="32">
                  <c:v>0.5</c:v>
                </c:pt>
                <c:pt idx="33">
                  <c:v>0.5</c:v>
                </c:pt>
                <c:pt idx="34">
                  <c:v>2.5</c:v>
                </c:pt>
                <c:pt idx="35">
                  <c:v>0.5</c:v>
                </c:pt>
                <c:pt idx="36">
                  <c:v>2.5</c:v>
                </c:pt>
                <c:pt idx="37">
                  <c:v>3.5</c:v>
                </c:pt>
                <c:pt idx="38">
                  <c:v>3.5</c:v>
                </c:pt>
                <c:pt idx="39">
                  <c:v>0.5</c:v>
                </c:pt>
                <c:pt idx="40">
                  <c:v>4.5</c:v>
                </c:pt>
                <c:pt idx="41">
                  <c:v>4.5</c:v>
                </c:pt>
                <c:pt idx="42">
                  <c:v>4.5</c:v>
                </c:pt>
                <c:pt idx="43">
                  <c:v>4.5</c:v>
                </c:pt>
                <c:pt idx="44">
                  <c:v>5.5</c:v>
                </c:pt>
                <c:pt idx="45">
                  <c:v>0.5</c:v>
                </c:pt>
                <c:pt idx="46">
                  <c:v>5.5</c:v>
                </c:pt>
              </c:numCache>
            </c:numRef>
          </c:val>
          <c:smooth val="1"/>
          <c:extLst>
            <c:ext xmlns:c15="http://schemas.microsoft.com/office/drawing/2012/chart" uri="{02D57815-91ED-43cb-92C2-25804820EDAC}">
              <c15:datalabelsRange>
                <c15:f>'PA22 - Viv'!$C$2:$C$48</c15:f>
                <c15:dlblRangeCache>
                  <c:ptCount val="4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15:dlblRangeCache>
              </c15:datalabelsRange>
            </c:ext>
            <c:ext xmlns:c16="http://schemas.microsoft.com/office/drawing/2014/chart" uri="{C3380CC4-5D6E-409C-BE32-E72D297353CC}">
              <c16:uniqueId val="{0000002F-F6E1-4B0D-B77B-B8657EA7A325}"/>
            </c:ext>
          </c:extLst>
        </c:ser>
        <c:dLbls>
          <c:showLegendKey val="0"/>
          <c:showVal val="0"/>
          <c:showCatName val="0"/>
          <c:showSerName val="0"/>
          <c:showPercent val="0"/>
          <c:showBubbleSize val="0"/>
        </c:dLbls>
        <c:marker val="1"/>
        <c:smooth val="0"/>
        <c:axId val="1606652831"/>
        <c:axId val="1597368543"/>
      </c:lineChart>
      <c:catAx>
        <c:axId val="1606652831"/>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597368543"/>
        <c:crosses val="autoZero"/>
        <c:auto val="1"/>
        <c:lblAlgn val="ctr"/>
        <c:lblOffset val="100"/>
        <c:noMultiLvlLbl val="0"/>
      </c:catAx>
      <c:valAx>
        <c:axId val="159736854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066528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2">
          <a:lumMod val="50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0C1AA-FE53-4A5D-9A8A-5A69968193A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730BF8-0487-4DFC-83B9-EA8DE0D128EB}">
      <dgm:prSet/>
      <dgm:spPr/>
      <dgm:t>
        <a:bodyPr/>
        <a:lstStyle/>
        <a:p>
          <a:pPr rtl="0"/>
          <a:r>
            <a:rPr lang="en-GB" b="0">
              <a:latin typeface="+mn-lt"/>
            </a:rPr>
            <a:t>1. Introductions</a:t>
          </a:r>
          <a:endParaRPr lang="en-US" b="0">
            <a:latin typeface="+mn-lt"/>
          </a:endParaRPr>
        </a:p>
      </dgm:t>
    </dgm:pt>
    <dgm:pt modelId="{6D6313E3-89F9-4F81-8C92-AAB26E0DBFE5}" type="parTrans" cxnId="{8FC52E5D-A45E-4414-80D9-319B2AE563F6}">
      <dgm:prSet/>
      <dgm:spPr/>
      <dgm:t>
        <a:bodyPr/>
        <a:lstStyle/>
        <a:p>
          <a:endParaRPr lang="en-US">
            <a:latin typeface="+mn-lt"/>
          </a:endParaRPr>
        </a:p>
      </dgm:t>
    </dgm:pt>
    <dgm:pt modelId="{1835FBCA-D383-4748-B235-6D361B03C18C}" type="sibTrans" cxnId="{8FC52E5D-A45E-4414-80D9-319B2AE563F6}">
      <dgm:prSet/>
      <dgm:spPr/>
      <dgm:t>
        <a:bodyPr/>
        <a:lstStyle/>
        <a:p>
          <a:endParaRPr lang="en-US">
            <a:latin typeface="+mn-lt"/>
          </a:endParaRPr>
        </a:p>
      </dgm:t>
    </dgm:pt>
    <dgm:pt modelId="{25AE65AB-5226-404C-B051-358048AACD30}">
      <dgm:prSet/>
      <dgm:spPr/>
      <dgm:t>
        <a:bodyPr/>
        <a:lstStyle/>
        <a:p>
          <a:pPr rtl="0"/>
          <a:r>
            <a:rPr lang="en-GB" b="0">
              <a:latin typeface="+mn-lt"/>
            </a:rPr>
            <a:t>2. Overview of the Together for Children (</a:t>
          </a:r>
          <a:r>
            <a:rPr lang="en-GB" b="0" err="1">
              <a:latin typeface="+mn-lt"/>
            </a:rPr>
            <a:t>TfC</a:t>
          </a:r>
          <a:r>
            <a:rPr lang="en-GB" b="0">
              <a:latin typeface="+mn-lt"/>
            </a:rPr>
            <a:t>) research into school exclusions (aims, objectives, sample,  methodology)</a:t>
          </a:r>
          <a:endParaRPr lang="en-US" b="0">
            <a:latin typeface="+mn-lt"/>
          </a:endParaRPr>
        </a:p>
      </dgm:t>
    </dgm:pt>
    <dgm:pt modelId="{35BDBD45-1DED-40EA-8F22-4B884A3C7FC7}" type="parTrans" cxnId="{BD69C6CA-CBEA-448B-85BE-6052C35A44EF}">
      <dgm:prSet/>
      <dgm:spPr/>
      <dgm:t>
        <a:bodyPr/>
        <a:lstStyle/>
        <a:p>
          <a:endParaRPr lang="en-US">
            <a:latin typeface="+mn-lt"/>
          </a:endParaRPr>
        </a:p>
      </dgm:t>
    </dgm:pt>
    <dgm:pt modelId="{45C06570-F2E1-48FF-A915-A05899FA4184}" type="sibTrans" cxnId="{BD69C6CA-CBEA-448B-85BE-6052C35A44EF}">
      <dgm:prSet/>
      <dgm:spPr/>
      <dgm:t>
        <a:bodyPr/>
        <a:lstStyle/>
        <a:p>
          <a:endParaRPr lang="en-US">
            <a:latin typeface="+mn-lt"/>
          </a:endParaRPr>
        </a:p>
      </dgm:t>
    </dgm:pt>
    <dgm:pt modelId="{00C64486-CE3C-4CD7-BCB1-205DFA4C0004}">
      <dgm:prSet/>
      <dgm:spPr/>
      <dgm:t>
        <a:bodyPr/>
        <a:lstStyle/>
        <a:p>
          <a:pPr rtl="0"/>
          <a:r>
            <a:rPr lang="en-GB" b="0">
              <a:latin typeface="+mn-lt"/>
            </a:rPr>
            <a:t>3. Brief overview of </a:t>
          </a:r>
          <a:r>
            <a:rPr lang="en-GB" b="0" err="1">
              <a:latin typeface="+mn-lt"/>
            </a:rPr>
            <a:t>TfC</a:t>
          </a:r>
          <a:r>
            <a:rPr lang="en-GB" b="0">
              <a:latin typeface="+mn-lt"/>
            </a:rPr>
            <a:t> funded research findings and subsequent journal articles</a:t>
          </a:r>
          <a:endParaRPr lang="en-US" b="0">
            <a:latin typeface="+mn-lt"/>
          </a:endParaRPr>
        </a:p>
      </dgm:t>
    </dgm:pt>
    <dgm:pt modelId="{9E037F41-491A-4E30-8079-1DE2D0F56AFC}" type="parTrans" cxnId="{32BE3614-CB0A-446A-8A74-837970C09C8B}">
      <dgm:prSet/>
      <dgm:spPr/>
      <dgm:t>
        <a:bodyPr/>
        <a:lstStyle/>
        <a:p>
          <a:endParaRPr lang="en-US">
            <a:latin typeface="+mn-lt"/>
          </a:endParaRPr>
        </a:p>
      </dgm:t>
    </dgm:pt>
    <dgm:pt modelId="{D72648ED-4461-4A65-9105-5669775C2CF1}" type="sibTrans" cxnId="{32BE3614-CB0A-446A-8A74-837970C09C8B}">
      <dgm:prSet/>
      <dgm:spPr/>
      <dgm:t>
        <a:bodyPr/>
        <a:lstStyle/>
        <a:p>
          <a:endParaRPr lang="en-US">
            <a:latin typeface="+mn-lt"/>
          </a:endParaRPr>
        </a:p>
      </dgm:t>
    </dgm:pt>
    <dgm:pt modelId="{D9807C41-BA60-4D4A-8EE4-FC707CE86BE9}">
      <dgm:prSet/>
      <dgm:spPr/>
      <dgm:t>
        <a:bodyPr/>
        <a:lstStyle/>
        <a:p>
          <a:pPr rtl="0"/>
          <a:r>
            <a:rPr lang="en-GB" b="0">
              <a:latin typeface="+mn-lt"/>
            </a:rPr>
            <a:t>4. Q and A</a:t>
          </a:r>
          <a:endParaRPr lang="en-US" b="0">
            <a:latin typeface="+mn-lt"/>
          </a:endParaRPr>
        </a:p>
      </dgm:t>
    </dgm:pt>
    <dgm:pt modelId="{E82F92D1-F6E1-4FB0-A243-7BA0B80011A6}" type="parTrans" cxnId="{EC0D547E-EC3F-486E-8287-1DD39DA48AD0}">
      <dgm:prSet/>
      <dgm:spPr/>
      <dgm:t>
        <a:bodyPr/>
        <a:lstStyle/>
        <a:p>
          <a:endParaRPr lang="en-US">
            <a:latin typeface="+mn-lt"/>
          </a:endParaRPr>
        </a:p>
      </dgm:t>
    </dgm:pt>
    <dgm:pt modelId="{00B64264-B683-40E9-BD92-2DBA815F5F31}" type="sibTrans" cxnId="{EC0D547E-EC3F-486E-8287-1DD39DA48AD0}">
      <dgm:prSet/>
      <dgm:spPr/>
      <dgm:t>
        <a:bodyPr/>
        <a:lstStyle/>
        <a:p>
          <a:endParaRPr lang="en-US">
            <a:latin typeface="+mn-lt"/>
          </a:endParaRPr>
        </a:p>
      </dgm:t>
    </dgm:pt>
    <dgm:pt modelId="{671B7C12-CA23-408A-BE8B-C19B6FA2BE67}">
      <dgm:prSet/>
      <dgm:spPr/>
      <dgm:t>
        <a:bodyPr/>
        <a:lstStyle/>
        <a:p>
          <a:pPr rtl="0"/>
          <a:r>
            <a:rPr lang="en-GB" b="0">
              <a:latin typeface="+mn-lt"/>
            </a:rPr>
            <a:t>5. Roundtable discussion of potential of research influence on policy and gaps in evidence base</a:t>
          </a:r>
          <a:endParaRPr lang="en-US" b="0">
            <a:latin typeface="+mn-lt"/>
          </a:endParaRPr>
        </a:p>
      </dgm:t>
    </dgm:pt>
    <dgm:pt modelId="{3424E8D5-136A-4825-879E-D23749375EF5}" type="parTrans" cxnId="{BFEFC9E3-7486-41DC-9776-49F456F3A66E}">
      <dgm:prSet/>
      <dgm:spPr/>
      <dgm:t>
        <a:bodyPr/>
        <a:lstStyle/>
        <a:p>
          <a:endParaRPr lang="en-US">
            <a:latin typeface="+mn-lt"/>
          </a:endParaRPr>
        </a:p>
      </dgm:t>
    </dgm:pt>
    <dgm:pt modelId="{179AFF89-8180-43AE-9A1B-C2142961F443}" type="sibTrans" cxnId="{BFEFC9E3-7486-41DC-9776-49F456F3A66E}">
      <dgm:prSet/>
      <dgm:spPr/>
      <dgm:t>
        <a:bodyPr/>
        <a:lstStyle/>
        <a:p>
          <a:endParaRPr lang="en-US">
            <a:latin typeface="+mn-lt"/>
          </a:endParaRPr>
        </a:p>
      </dgm:t>
    </dgm:pt>
    <dgm:pt modelId="{15BAF0B1-1545-4B2E-B592-1F74155AC4CC}">
      <dgm:prSet/>
      <dgm:spPr/>
      <dgm:t>
        <a:bodyPr/>
        <a:lstStyle/>
        <a:p>
          <a:pPr rtl="0"/>
          <a:r>
            <a:rPr lang="en-GB" b="0">
              <a:latin typeface="+mn-lt"/>
            </a:rPr>
            <a:t>6. QR funding and future planned publications</a:t>
          </a:r>
          <a:endParaRPr lang="en-US" b="0">
            <a:latin typeface="+mn-lt"/>
          </a:endParaRPr>
        </a:p>
      </dgm:t>
    </dgm:pt>
    <dgm:pt modelId="{B06486FF-BBAE-46FF-8A7C-1D69840D7DAB}" type="parTrans" cxnId="{B4B3E2DF-A68C-41F4-8263-691214D91B6E}">
      <dgm:prSet/>
      <dgm:spPr/>
      <dgm:t>
        <a:bodyPr/>
        <a:lstStyle/>
        <a:p>
          <a:endParaRPr lang="en-US">
            <a:latin typeface="+mn-lt"/>
          </a:endParaRPr>
        </a:p>
      </dgm:t>
    </dgm:pt>
    <dgm:pt modelId="{9CA854D9-1BFB-485A-8D87-61181F5FF6DC}" type="sibTrans" cxnId="{B4B3E2DF-A68C-41F4-8263-691214D91B6E}">
      <dgm:prSet/>
      <dgm:spPr/>
      <dgm:t>
        <a:bodyPr/>
        <a:lstStyle/>
        <a:p>
          <a:endParaRPr lang="en-US">
            <a:latin typeface="+mn-lt"/>
          </a:endParaRPr>
        </a:p>
      </dgm:t>
    </dgm:pt>
    <dgm:pt modelId="{9C0B1F87-19EF-4278-9CB6-3093C9DE9EA5}">
      <dgm:prSet/>
      <dgm:spPr/>
      <dgm:t>
        <a:bodyPr/>
        <a:lstStyle/>
        <a:p>
          <a:pPr rtl="0"/>
          <a:r>
            <a:rPr lang="en-GB" b="0">
              <a:latin typeface="+mn-lt"/>
            </a:rPr>
            <a:t>7.Future actions and ways forward</a:t>
          </a:r>
          <a:endParaRPr lang="en-US" b="0">
            <a:latin typeface="+mn-lt"/>
          </a:endParaRPr>
        </a:p>
      </dgm:t>
    </dgm:pt>
    <dgm:pt modelId="{A95F079D-BBD6-43B6-98B0-94572C2A10AF}" type="parTrans" cxnId="{352F4843-7AEE-4846-A60B-DD2E44AA5263}">
      <dgm:prSet/>
      <dgm:spPr/>
      <dgm:t>
        <a:bodyPr/>
        <a:lstStyle/>
        <a:p>
          <a:endParaRPr lang="en-US">
            <a:latin typeface="+mn-lt"/>
          </a:endParaRPr>
        </a:p>
      </dgm:t>
    </dgm:pt>
    <dgm:pt modelId="{7913A1DC-C590-4D29-9C24-2DBB76B525D8}" type="sibTrans" cxnId="{352F4843-7AEE-4846-A60B-DD2E44AA5263}">
      <dgm:prSet/>
      <dgm:spPr/>
      <dgm:t>
        <a:bodyPr/>
        <a:lstStyle/>
        <a:p>
          <a:endParaRPr lang="en-US">
            <a:latin typeface="+mn-lt"/>
          </a:endParaRPr>
        </a:p>
      </dgm:t>
    </dgm:pt>
    <dgm:pt modelId="{62CF8F21-ACFE-4C4A-898E-F37C522A5A56}" type="pres">
      <dgm:prSet presAssocID="{F750C1AA-FE53-4A5D-9A8A-5A69968193A3}" presName="vert0" presStyleCnt="0">
        <dgm:presLayoutVars>
          <dgm:dir/>
          <dgm:animOne val="branch"/>
          <dgm:animLvl val="lvl"/>
        </dgm:presLayoutVars>
      </dgm:prSet>
      <dgm:spPr/>
      <dgm:t>
        <a:bodyPr/>
        <a:lstStyle/>
        <a:p>
          <a:endParaRPr lang="en-US"/>
        </a:p>
      </dgm:t>
    </dgm:pt>
    <dgm:pt modelId="{65AF5B5E-B678-48F3-843C-3F7658FD3CB3}" type="pres">
      <dgm:prSet presAssocID="{3D730BF8-0487-4DFC-83B9-EA8DE0D128EB}" presName="thickLine" presStyleLbl="alignNode1" presStyleIdx="0" presStyleCnt="7"/>
      <dgm:spPr/>
    </dgm:pt>
    <dgm:pt modelId="{C0AE6319-3838-4F08-A3B4-421C864E7087}" type="pres">
      <dgm:prSet presAssocID="{3D730BF8-0487-4DFC-83B9-EA8DE0D128EB}" presName="horz1" presStyleCnt="0"/>
      <dgm:spPr/>
    </dgm:pt>
    <dgm:pt modelId="{C2EECE87-F882-4F35-BC37-57365A8B2C09}" type="pres">
      <dgm:prSet presAssocID="{3D730BF8-0487-4DFC-83B9-EA8DE0D128EB}" presName="tx1" presStyleLbl="revTx" presStyleIdx="0" presStyleCnt="7"/>
      <dgm:spPr/>
      <dgm:t>
        <a:bodyPr/>
        <a:lstStyle/>
        <a:p>
          <a:endParaRPr lang="en-US"/>
        </a:p>
      </dgm:t>
    </dgm:pt>
    <dgm:pt modelId="{A10F531D-182A-465D-B189-CD941F1A2DC4}" type="pres">
      <dgm:prSet presAssocID="{3D730BF8-0487-4DFC-83B9-EA8DE0D128EB}" presName="vert1" presStyleCnt="0"/>
      <dgm:spPr/>
    </dgm:pt>
    <dgm:pt modelId="{EC805D87-BE07-458E-8A54-BEE5D07C8FB6}" type="pres">
      <dgm:prSet presAssocID="{25AE65AB-5226-404C-B051-358048AACD30}" presName="thickLine" presStyleLbl="alignNode1" presStyleIdx="1" presStyleCnt="7"/>
      <dgm:spPr/>
    </dgm:pt>
    <dgm:pt modelId="{584256D2-3161-4B23-A653-223FCDF9AAB2}" type="pres">
      <dgm:prSet presAssocID="{25AE65AB-5226-404C-B051-358048AACD30}" presName="horz1" presStyleCnt="0"/>
      <dgm:spPr/>
    </dgm:pt>
    <dgm:pt modelId="{06434920-EC55-4DDB-ACDA-CA57990FFC2D}" type="pres">
      <dgm:prSet presAssocID="{25AE65AB-5226-404C-B051-358048AACD30}" presName="tx1" presStyleLbl="revTx" presStyleIdx="1" presStyleCnt="7"/>
      <dgm:spPr/>
      <dgm:t>
        <a:bodyPr/>
        <a:lstStyle/>
        <a:p>
          <a:endParaRPr lang="en-US"/>
        </a:p>
      </dgm:t>
    </dgm:pt>
    <dgm:pt modelId="{786E8943-7C4B-48B8-9ADA-20C09041E077}" type="pres">
      <dgm:prSet presAssocID="{25AE65AB-5226-404C-B051-358048AACD30}" presName="vert1" presStyleCnt="0"/>
      <dgm:spPr/>
    </dgm:pt>
    <dgm:pt modelId="{D1ACE92A-7A41-4AD0-B65C-0210D906A38F}" type="pres">
      <dgm:prSet presAssocID="{00C64486-CE3C-4CD7-BCB1-205DFA4C0004}" presName="thickLine" presStyleLbl="alignNode1" presStyleIdx="2" presStyleCnt="7"/>
      <dgm:spPr/>
    </dgm:pt>
    <dgm:pt modelId="{D93E45AD-DA17-4A1F-B35B-E978A46039A1}" type="pres">
      <dgm:prSet presAssocID="{00C64486-CE3C-4CD7-BCB1-205DFA4C0004}" presName="horz1" presStyleCnt="0"/>
      <dgm:spPr/>
    </dgm:pt>
    <dgm:pt modelId="{F773502A-8299-4143-AD32-0EBD6029E9FA}" type="pres">
      <dgm:prSet presAssocID="{00C64486-CE3C-4CD7-BCB1-205DFA4C0004}" presName="tx1" presStyleLbl="revTx" presStyleIdx="2" presStyleCnt="7"/>
      <dgm:spPr/>
      <dgm:t>
        <a:bodyPr/>
        <a:lstStyle/>
        <a:p>
          <a:endParaRPr lang="en-US"/>
        </a:p>
      </dgm:t>
    </dgm:pt>
    <dgm:pt modelId="{59BBCAE9-0040-471D-BC81-9B47AC59934D}" type="pres">
      <dgm:prSet presAssocID="{00C64486-CE3C-4CD7-BCB1-205DFA4C0004}" presName="vert1" presStyleCnt="0"/>
      <dgm:spPr/>
    </dgm:pt>
    <dgm:pt modelId="{F5B4B106-6D11-4044-BCFB-91B9E3F13A51}" type="pres">
      <dgm:prSet presAssocID="{D9807C41-BA60-4D4A-8EE4-FC707CE86BE9}" presName="thickLine" presStyleLbl="alignNode1" presStyleIdx="3" presStyleCnt="7"/>
      <dgm:spPr/>
    </dgm:pt>
    <dgm:pt modelId="{E62547CD-16E3-438C-AB24-BCA7BF3B4882}" type="pres">
      <dgm:prSet presAssocID="{D9807C41-BA60-4D4A-8EE4-FC707CE86BE9}" presName="horz1" presStyleCnt="0"/>
      <dgm:spPr/>
    </dgm:pt>
    <dgm:pt modelId="{FD9C7E49-7A22-4568-B9E8-DB891614ED59}" type="pres">
      <dgm:prSet presAssocID="{D9807C41-BA60-4D4A-8EE4-FC707CE86BE9}" presName="tx1" presStyleLbl="revTx" presStyleIdx="3" presStyleCnt="7"/>
      <dgm:spPr/>
      <dgm:t>
        <a:bodyPr/>
        <a:lstStyle/>
        <a:p>
          <a:endParaRPr lang="en-US"/>
        </a:p>
      </dgm:t>
    </dgm:pt>
    <dgm:pt modelId="{B7EC59F7-A691-4D79-9512-362CC0ACE469}" type="pres">
      <dgm:prSet presAssocID="{D9807C41-BA60-4D4A-8EE4-FC707CE86BE9}" presName="vert1" presStyleCnt="0"/>
      <dgm:spPr/>
    </dgm:pt>
    <dgm:pt modelId="{9E4908E1-F6C8-4F36-8496-EF88BD6B5CFF}" type="pres">
      <dgm:prSet presAssocID="{671B7C12-CA23-408A-BE8B-C19B6FA2BE67}" presName="thickLine" presStyleLbl="alignNode1" presStyleIdx="4" presStyleCnt="7"/>
      <dgm:spPr/>
    </dgm:pt>
    <dgm:pt modelId="{1EC44A4D-3CA2-4537-8F08-71FA97870AA3}" type="pres">
      <dgm:prSet presAssocID="{671B7C12-CA23-408A-BE8B-C19B6FA2BE67}" presName="horz1" presStyleCnt="0"/>
      <dgm:spPr/>
    </dgm:pt>
    <dgm:pt modelId="{2F601032-7C69-4CB9-96E2-07227301F611}" type="pres">
      <dgm:prSet presAssocID="{671B7C12-CA23-408A-BE8B-C19B6FA2BE67}" presName="tx1" presStyleLbl="revTx" presStyleIdx="4" presStyleCnt="7"/>
      <dgm:spPr/>
      <dgm:t>
        <a:bodyPr/>
        <a:lstStyle/>
        <a:p>
          <a:endParaRPr lang="en-US"/>
        </a:p>
      </dgm:t>
    </dgm:pt>
    <dgm:pt modelId="{2D0242E1-FBC0-476A-A944-9FDDEF5296E4}" type="pres">
      <dgm:prSet presAssocID="{671B7C12-CA23-408A-BE8B-C19B6FA2BE67}" presName="vert1" presStyleCnt="0"/>
      <dgm:spPr/>
    </dgm:pt>
    <dgm:pt modelId="{D68542F6-0171-40BE-9DB6-30A5CC107B88}" type="pres">
      <dgm:prSet presAssocID="{15BAF0B1-1545-4B2E-B592-1F74155AC4CC}" presName="thickLine" presStyleLbl="alignNode1" presStyleIdx="5" presStyleCnt="7"/>
      <dgm:spPr/>
    </dgm:pt>
    <dgm:pt modelId="{D2CDBB56-A869-4DE8-8E86-034E4A3C97D7}" type="pres">
      <dgm:prSet presAssocID="{15BAF0B1-1545-4B2E-B592-1F74155AC4CC}" presName="horz1" presStyleCnt="0"/>
      <dgm:spPr/>
    </dgm:pt>
    <dgm:pt modelId="{87240262-77E3-4DCC-90F6-ADC31B16509A}" type="pres">
      <dgm:prSet presAssocID="{15BAF0B1-1545-4B2E-B592-1F74155AC4CC}" presName="tx1" presStyleLbl="revTx" presStyleIdx="5" presStyleCnt="7"/>
      <dgm:spPr/>
      <dgm:t>
        <a:bodyPr/>
        <a:lstStyle/>
        <a:p>
          <a:endParaRPr lang="en-US"/>
        </a:p>
      </dgm:t>
    </dgm:pt>
    <dgm:pt modelId="{1A80D4C1-26A4-4418-A026-C5F9D01064F6}" type="pres">
      <dgm:prSet presAssocID="{15BAF0B1-1545-4B2E-B592-1F74155AC4CC}" presName="vert1" presStyleCnt="0"/>
      <dgm:spPr/>
    </dgm:pt>
    <dgm:pt modelId="{88393990-A9C3-421E-B2AE-E899CDDF42E9}" type="pres">
      <dgm:prSet presAssocID="{9C0B1F87-19EF-4278-9CB6-3093C9DE9EA5}" presName="thickLine" presStyleLbl="alignNode1" presStyleIdx="6" presStyleCnt="7"/>
      <dgm:spPr/>
    </dgm:pt>
    <dgm:pt modelId="{8DE9E4E2-0120-4D44-89D5-5F3C7A61ACB1}" type="pres">
      <dgm:prSet presAssocID="{9C0B1F87-19EF-4278-9CB6-3093C9DE9EA5}" presName="horz1" presStyleCnt="0"/>
      <dgm:spPr/>
    </dgm:pt>
    <dgm:pt modelId="{F5DD59C6-A55F-4549-A8F9-D92A21E2C6E1}" type="pres">
      <dgm:prSet presAssocID="{9C0B1F87-19EF-4278-9CB6-3093C9DE9EA5}" presName="tx1" presStyleLbl="revTx" presStyleIdx="6" presStyleCnt="7"/>
      <dgm:spPr/>
      <dgm:t>
        <a:bodyPr/>
        <a:lstStyle/>
        <a:p>
          <a:endParaRPr lang="en-US"/>
        </a:p>
      </dgm:t>
    </dgm:pt>
    <dgm:pt modelId="{CE032D27-6986-4055-888C-C971DD75D7E0}" type="pres">
      <dgm:prSet presAssocID="{9C0B1F87-19EF-4278-9CB6-3093C9DE9EA5}" presName="vert1" presStyleCnt="0"/>
      <dgm:spPr/>
    </dgm:pt>
  </dgm:ptLst>
  <dgm:cxnLst>
    <dgm:cxn modelId="{5C960BF8-E56D-4913-B7B0-7D4BC7FE8A98}" type="presOf" srcId="{671B7C12-CA23-408A-BE8B-C19B6FA2BE67}" destId="{2F601032-7C69-4CB9-96E2-07227301F611}" srcOrd="0" destOrd="0" presId="urn:microsoft.com/office/officeart/2008/layout/LinedList"/>
    <dgm:cxn modelId="{BD69C6CA-CBEA-448B-85BE-6052C35A44EF}" srcId="{F750C1AA-FE53-4A5D-9A8A-5A69968193A3}" destId="{25AE65AB-5226-404C-B051-358048AACD30}" srcOrd="1" destOrd="0" parTransId="{35BDBD45-1DED-40EA-8F22-4B884A3C7FC7}" sibTransId="{45C06570-F2E1-48FF-A915-A05899FA4184}"/>
    <dgm:cxn modelId="{9017A81A-8C8D-4504-AE64-3FB9FEAD17A1}" type="presOf" srcId="{25AE65AB-5226-404C-B051-358048AACD30}" destId="{06434920-EC55-4DDB-ACDA-CA57990FFC2D}" srcOrd="0" destOrd="0" presId="urn:microsoft.com/office/officeart/2008/layout/LinedList"/>
    <dgm:cxn modelId="{32BE3614-CB0A-446A-8A74-837970C09C8B}" srcId="{F750C1AA-FE53-4A5D-9A8A-5A69968193A3}" destId="{00C64486-CE3C-4CD7-BCB1-205DFA4C0004}" srcOrd="2" destOrd="0" parTransId="{9E037F41-491A-4E30-8079-1DE2D0F56AFC}" sibTransId="{D72648ED-4461-4A65-9105-5669775C2CF1}"/>
    <dgm:cxn modelId="{EC0D547E-EC3F-486E-8287-1DD39DA48AD0}" srcId="{F750C1AA-FE53-4A5D-9A8A-5A69968193A3}" destId="{D9807C41-BA60-4D4A-8EE4-FC707CE86BE9}" srcOrd="3" destOrd="0" parTransId="{E82F92D1-F6E1-4FB0-A243-7BA0B80011A6}" sibTransId="{00B64264-B683-40E9-BD92-2DBA815F5F31}"/>
    <dgm:cxn modelId="{1B452043-BE19-4256-8610-71A983B46419}" type="presOf" srcId="{9C0B1F87-19EF-4278-9CB6-3093C9DE9EA5}" destId="{F5DD59C6-A55F-4549-A8F9-D92A21E2C6E1}" srcOrd="0" destOrd="0" presId="urn:microsoft.com/office/officeart/2008/layout/LinedList"/>
    <dgm:cxn modelId="{9A7D07A6-4A0B-4D39-B648-391AE8B5EFC6}" type="presOf" srcId="{15BAF0B1-1545-4B2E-B592-1F74155AC4CC}" destId="{87240262-77E3-4DCC-90F6-ADC31B16509A}" srcOrd="0" destOrd="0" presId="urn:microsoft.com/office/officeart/2008/layout/LinedList"/>
    <dgm:cxn modelId="{B834E7C8-006C-4B74-B708-0D27C605EE5F}" type="presOf" srcId="{3D730BF8-0487-4DFC-83B9-EA8DE0D128EB}" destId="{C2EECE87-F882-4F35-BC37-57365A8B2C09}" srcOrd="0" destOrd="0" presId="urn:microsoft.com/office/officeart/2008/layout/LinedList"/>
    <dgm:cxn modelId="{45185A90-69F7-4E18-AFD0-3BC919B64FED}" type="presOf" srcId="{D9807C41-BA60-4D4A-8EE4-FC707CE86BE9}" destId="{FD9C7E49-7A22-4568-B9E8-DB891614ED59}" srcOrd="0" destOrd="0" presId="urn:microsoft.com/office/officeart/2008/layout/LinedList"/>
    <dgm:cxn modelId="{BFEFC9E3-7486-41DC-9776-49F456F3A66E}" srcId="{F750C1AA-FE53-4A5D-9A8A-5A69968193A3}" destId="{671B7C12-CA23-408A-BE8B-C19B6FA2BE67}" srcOrd="4" destOrd="0" parTransId="{3424E8D5-136A-4825-879E-D23749375EF5}" sibTransId="{179AFF89-8180-43AE-9A1B-C2142961F443}"/>
    <dgm:cxn modelId="{352F4843-7AEE-4846-A60B-DD2E44AA5263}" srcId="{F750C1AA-FE53-4A5D-9A8A-5A69968193A3}" destId="{9C0B1F87-19EF-4278-9CB6-3093C9DE9EA5}" srcOrd="6" destOrd="0" parTransId="{A95F079D-BBD6-43B6-98B0-94572C2A10AF}" sibTransId="{7913A1DC-C590-4D29-9C24-2DBB76B525D8}"/>
    <dgm:cxn modelId="{8FC52E5D-A45E-4414-80D9-319B2AE563F6}" srcId="{F750C1AA-FE53-4A5D-9A8A-5A69968193A3}" destId="{3D730BF8-0487-4DFC-83B9-EA8DE0D128EB}" srcOrd="0" destOrd="0" parTransId="{6D6313E3-89F9-4F81-8C92-AAB26E0DBFE5}" sibTransId="{1835FBCA-D383-4748-B235-6D361B03C18C}"/>
    <dgm:cxn modelId="{E69E1A84-7B7B-42E3-8A84-20E42F1813A4}" type="presOf" srcId="{00C64486-CE3C-4CD7-BCB1-205DFA4C0004}" destId="{F773502A-8299-4143-AD32-0EBD6029E9FA}" srcOrd="0" destOrd="0" presId="urn:microsoft.com/office/officeart/2008/layout/LinedList"/>
    <dgm:cxn modelId="{70D03C5A-A0BF-4EE9-BF53-04B6CC0CAC9A}" type="presOf" srcId="{F750C1AA-FE53-4A5D-9A8A-5A69968193A3}" destId="{62CF8F21-ACFE-4C4A-898E-F37C522A5A56}" srcOrd="0" destOrd="0" presId="urn:microsoft.com/office/officeart/2008/layout/LinedList"/>
    <dgm:cxn modelId="{B4B3E2DF-A68C-41F4-8263-691214D91B6E}" srcId="{F750C1AA-FE53-4A5D-9A8A-5A69968193A3}" destId="{15BAF0B1-1545-4B2E-B592-1F74155AC4CC}" srcOrd="5" destOrd="0" parTransId="{B06486FF-BBAE-46FF-8A7C-1D69840D7DAB}" sibTransId="{9CA854D9-1BFB-485A-8D87-61181F5FF6DC}"/>
    <dgm:cxn modelId="{9F10A8DE-5F83-42A7-9331-231C2DD253AE}" type="presParOf" srcId="{62CF8F21-ACFE-4C4A-898E-F37C522A5A56}" destId="{65AF5B5E-B678-48F3-843C-3F7658FD3CB3}" srcOrd="0" destOrd="0" presId="urn:microsoft.com/office/officeart/2008/layout/LinedList"/>
    <dgm:cxn modelId="{BE31FEC1-F661-44CF-8303-78AF923332D6}" type="presParOf" srcId="{62CF8F21-ACFE-4C4A-898E-F37C522A5A56}" destId="{C0AE6319-3838-4F08-A3B4-421C864E7087}" srcOrd="1" destOrd="0" presId="urn:microsoft.com/office/officeart/2008/layout/LinedList"/>
    <dgm:cxn modelId="{DC5B11FC-1C0A-4D8E-87F1-4FE8696E3D3E}" type="presParOf" srcId="{C0AE6319-3838-4F08-A3B4-421C864E7087}" destId="{C2EECE87-F882-4F35-BC37-57365A8B2C09}" srcOrd="0" destOrd="0" presId="urn:microsoft.com/office/officeart/2008/layout/LinedList"/>
    <dgm:cxn modelId="{D819A7A3-168F-4602-A062-475A62809C54}" type="presParOf" srcId="{C0AE6319-3838-4F08-A3B4-421C864E7087}" destId="{A10F531D-182A-465D-B189-CD941F1A2DC4}" srcOrd="1" destOrd="0" presId="urn:microsoft.com/office/officeart/2008/layout/LinedList"/>
    <dgm:cxn modelId="{A46FA3F0-B30B-414F-89BB-F53F0016177B}" type="presParOf" srcId="{62CF8F21-ACFE-4C4A-898E-F37C522A5A56}" destId="{EC805D87-BE07-458E-8A54-BEE5D07C8FB6}" srcOrd="2" destOrd="0" presId="urn:microsoft.com/office/officeart/2008/layout/LinedList"/>
    <dgm:cxn modelId="{8D6F04B5-74FA-4BDB-B019-41688FC0C0D4}" type="presParOf" srcId="{62CF8F21-ACFE-4C4A-898E-F37C522A5A56}" destId="{584256D2-3161-4B23-A653-223FCDF9AAB2}" srcOrd="3" destOrd="0" presId="urn:microsoft.com/office/officeart/2008/layout/LinedList"/>
    <dgm:cxn modelId="{3C9D858B-4F62-4E5B-AEBC-371A8033289F}" type="presParOf" srcId="{584256D2-3161-4B23-A653-223FCDF9AAB2}" destId="{06434920-EC55-4DDB-ACDA-CA57990FFC2D}" srcOrd="0" destOrd="0" presId="urn:microsoft.com/office/officeart/2008/layout/LinedList"/>
    <dgm:cxn modelId="{765377A5-77E1-42A5-BFFE-244FBD3A31E3}" type="presParOf" srcId="{584256D2-3161-4B23-A653-223FCDF9AAB2}" destId="{786E8943-7C4B-48B8-9ADA-20C09041E077}" srcOrd="1" destOrd="0" presId="urn:microsoft.com/office/officeart/2008/layout/LinedList"/>
    <dgm:cxn modelId="{6D90009A-6303-4D1C-8C5C-9020045C0220}" type="presParOf" srcId="{62CF8F21-ACFE-4C4A-898E-F37C522A5A56}" destId="{D1ACE92A-7A41-4AD0-B65C-0210D906A38F}" srcOrd="4" destOrd="0" presId="urn:microsoft.com/office/officeart/2008/layout/LinedList"/>
    <dgm:cxn modelId="{44D1B9DB-38AB-4823-B397-11FD3C63A258}" type="presParOf" srcId="{62CF8F21-ACFE-4C4A-898E-F37C522A5A56}" destId="{D93E45AD-DA17-4A1F-B35B-E978A46039A1}" srcOrd="5" destOrd="0" presId="urn:microsoft.com/office/officeart/2008/layout/LinedList"/>
    <dgm:cxn modelId="{86518586-B3F2-4236-8AB1-B05CD863B201}" type="presParOf" srcId="{D93E45AD-DA17-4A1F-B35B-E978A46039A1}" destId="{F773502A-8299-4143-AD32-0EBD6029E9FA}" srcOrd="0" destOrd="0" presId="urn:microsoft.com/office/officeart/2008/layout/LinedList"/>
    <dgm:cxn modelId="{7F8279C4-C784-4E41-B38E-D3755558F1AF}" type="presParOf" srcId="{D93E45AD-DA17-4A1F-B35B-E978A46039A1}" destId="{59BBCAE9-0040-471D-BC81-9B47AC59934D}" srcOrd="1" destOrd="0" presId="urn:microsoft.com/office/officeart/2008/layout/LinedList"/>
    <dgm:cxn modelId="{59C501C4-F327-44D5-AD40-D3FE6FF76349}" type="presParOf" srcId="{62CF8F21-ACFE-4C4A-898E-F37C522A5A56}" destId="{F5B4B106-6D11-4044-BCFB-91B9E3F13A51}" srcOrd="6" destOrd="0" presId="urn:microsoft.com/office/officeart/2008/layout/LinedList"/>
    <dgm:cxn modelId="{B0A2AC98-1BD8-43B9-AA4E-DA343ACAB822}" type="presParOf" srcId="{62CF8F21-ACFE-4C4A-898E-F37C522A5A56}" destId="{E62547CD-16E3-438C-AB24-BCA7BF3B4882}" srcOrd="7" destOrd="0" presId="urn:microsoft.com/office/officeart/2008/layout/LinedList"/>
    <dgm:cxn modelId="{8F29D0E0-F747-49DF-A79D-7C1194A91EFB}" type="presParOf" srcId="{E62547CD-16E3-438C-AB24-BCA7BF3B4882}" destId="{FD9C7E49-7A22-4568-B9E8-DB891614ED59}" srcOrd="0" destOrd="0" presId="urn:microsoft.com/office/officeart/2008/layout/LinedList"/>
    <dgm:cxn modelId="{9BC9818C-87D7-4B8C-83E3-5CD7F1B95137}" type="presParOf" srcId="{E62547CD-16E3-438C-AB24-BCA7BF3B4882}" destId="{B7EC59F7-A691-4D79-9512-362CC0ACE469}" srcOrd="1" destOrd="0" presId="urn:microsoft.com/office/officeart/2008/layout/LinedList"/>
    <dgm:cxn modelId="{AA75E996-DAEA-4B85-B44D-BF4D75D8A38C}" type="presParOf" srcId="{62CF8F21-ACFE-4C4A-898E-F37C522A5A56}" destId="{9E4908E1-F6C8-4F36-8496-EF88BD6B5CFF}" srcOrd="8" destOrd="0" presId="urn:microsoft.com/office/officeart/2008/layout/LinedList"/>
    <dgm:cxn modelId="{B41BB6C8-C526-4F5B-94C5-B2572022B511}" type="presParOf" srcId="{62CF8F21-ACFE-4C4A-898E-F37C522A5A56}" destId="{1EC44A4D-3CA2-4537-8F08-71FA97870AA3}" srcOrd="9" destOrd="0" presId="urn:microsoft.com/office/officeart/2008/layout/LinedList"/>
    <dgm:cxn modelId="{11CCF028-B486-42AE-B743-010F5A57D158}" type="presParOf" srcId="{1EC44A4D-3CA2-4537-8F08-71FA97870AA3}" destId="{2F601032-7C69-4CB9-96E2-07227301F611}" srcOrd="0" destOrd="0" presId="urn:microsoft.com/office/officeart/2008/layout/LinedList"/>
    <dgm:cxn modelId="{58C5F1CE-7544-471E-8C9F-3DA2CDEDD8DE}" type="presParOf" srcId="{1EC44A4D-3CA2-4537-8F08-71FA97870AA3}" destId="{2D0242E1-FBC0-476A-A944-9FDDEF5296E4}" srcOrd="1" destOrd="0" presId="urn:microsoft.com/office/officeart/2008/layout/LinedList"/>
    <dgm:cxn modelId="{DAA11E38-C011-46D8-8BC8-DA1E0143DC5E}" type="presParOf" srcId="{62CF8F21-ACFE-4C4A-898E-F37C522A5A56}" destId="{D68542F6-0171-40BE-9DB6-30A5CC107B88}" srcOrd="10" destOrd="0" presId="urn:microsoft.com/office/officeart/2008/layout/LinedList"/>
    <dgm:cxn modelId="{A3674DAC-756E-473C-AD31-A8C794FABE84}" type="presParOf" srcId="{62CF8F21-ACFE-4C4A-898E-F37C522A5A56}" destId="{D2CDBB56-A869-4DE8-8E86-034E4A3C97D7}" srcOrd="11" destOrd="0" presId="urn:microsoft.com/office/officeart/2008/layout/LinedList"/>
    <dgm:cxn modelId="{01A73AD3-B14E-41F6-88AC-F696D7A797AD}" type="presParOf" srcId="{D2CDBB56-A869-4DE8-8E86-034E4A3C97D7}" destId="{87240262-77E3-4DCC-90F6-ADC31B16509A}" srcOrd="0" destOrd="0" presId="urn:microsoft.com/office/officeart/2008/layout/LinedList"/>
    <dgm:cxn modelId="{971D61D2-7193-4002-83BD-F02BC49ACA37}" type="presParOf" srcId="{D2CDBB56-A869-4DE8-8E86-034E4A3C97D7}" destId="{1A80D4C1-26A4-4418-A026-C5F9D01064F6}" srcOrd="1" destOrd="0" presId="urn:microsoft.com/office/officeart/2008/layout/LinedList"/>
    <dgm:cxn modelId="{030B7387-D14F-4400-A1E1-FC1C3A04B858}" type="presParOf" srcId="{62CF8F21-ACFE-4C4A-898E-F37C522A5A56}" destId="{88393990-A9C3-421E-B2AE-E899CDDF42E9}" srcOrd="12" destOrd="0" presId="urn:microsoft.com/office/officeart/2008/layout/LinedList"/>
    <dgm:cxn modelId="{DDF6C182-9873-4E66-B723-3334A3BDA766}" type="presParOf" srcId="{62CF8F21-ACFE-4C4A-898E-F37C522A5A56}" destId="{8DE9E4E2-0120-4D44-89D5-5F3C7A61ACB1}" srcOrd="13" destOrd="0" presId="urn:microsoft.com/office/officeart/2008/layout/LinedList"/>
    <dgm:cxn modelId="{6469E519-94E5-4547-BF51-6E0083281934}" type="presParOf" srcId="{8DE9E4E2-0120-4D44-89D5-5F3C7A61ACB1}" destId="{F5DD59C6-A55F-4549-A8F9-D92A21E2C6E1}" srcOrd="0" destOrd="0" presId="urn:microsoft.com/office/officeart/2008/layout/LinedList"/>
    <dgm:cxn modelId="{3BDF6384-30E9-4317-A33D-8413EDE2CC26}" type="presParOf" srcId="{8DE9E4E2-0120-4D44-89D5-5F3C7A61ACB1}" destId="{CE032D27-6986-4055-888C-C971DD75D7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5B5E-B678-48F3-843C-3F7658FD3CB3}">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ECE87-F882-4F35-BC37-57365A8B2C09}">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1. Introductions</a:t>
          </a:r>
          <a:endParaRPr lang="en-US" sz="2000" b="0" kern="1200">
            <a:latin typeface="+mn-lt"/>
          </a:endParaRPr>
        </a:p>
      </dsp:txBody>
      <dsp:txXfrm>
        <a:off x="0" y="623"/>
        <a:ext cx="6492875" cy="729164"/>
      </dsp:txXfrm>
    </dsp:sp>
    <dsp:sp modelId="{EC805D87-BE07-458E-8A54-BEE5D07C8FB6}">
      <dsp:nvSpPr>
        <dsp:cNvPr id="0" name=""/>
        <dsp:cNvSpPr/>
      </dsp:nvSpPr>
      <dsp:spPr>
        <a:xfrm>
          <a:off x="0" y="729788"/>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4920-EC55-4DDB-ACDA-CA57990FFC2D}">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2. Overview of the Together for Children (</a:t>
          </a:r>
          <a:r>
            <a:rPr lang="en-GB" sz="2000" b="0" kern="1200" err="1">
              <a:latin typeface="+mn-lt"/>
            </a:rPr>
            <a:t>TfC</a:t>
          </a:r>
          <a:r>
            <a:rPr lang="en-GB" sz="2000" b="0" kern="1200">
              <a:latin typeface="+mn-lt"/>
            </a:rPr>
            <a:t>) research into school exclusions (aims, objectives, sample,  methodology)</a:t>
          </a:r>
          <a:endParaRPr lang="en-US" sz="2000" b="0" kern="1200">
            <a:latin typeface="+mn-lt"/>
          </a:endParaRPr>
        </a:p>
      </dsp:txBody>
      <dsp:txXfrm>
        <a:off x="0" y="729788"/>
        <a:ext cx="6492875" cy="729164"/>
      </dsp:txXfrm>
    </dsp:sp>
    <dsp:sp modelId="{D1ACE92A-7A41-4AD0-B65C-0210D906A38F}">
      <dsp:nvSpPr>
        <dsp:cNvPr id="0" name=""/>
        <dsp:cNvSpPr/>
      </dsp:nvSpPr>
      <dsp:spPr>
        <a:xfrm>
          <a:off x="0" y="145895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3502A-8299-4143-AD32-0EBD6029E9F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3. Brief overview of </a:t>
          </a:r>
          <a:r>
            <a:rPr lang="en-GB" sz="2000" b="0" kern="1200" err="1">
              <a:latin typeface="+mn-lt"/>
            </a:rPr>
            <a:t>TfC</a:t>
          </a:r>
          <a:r>
            <a:rPr lang="en-GB" sz="2000" b="0" kern="1200">
              <a:latin typeface="+mn-lt"/>
            </a:rPr>
            <a:t> funded research findings and subsequent journal articles</a:t>
          </a:r>
          <a:endParaRPr lang="en-US" sz="2000" b="0" kern="1200">
            <a:latin typeface="+mn-lt"/>
          </a:endParaRPr>
        </a:p>
      </dsp:txBody>
      <dsp:txXfrm>
        <a:off x="0" y="1458952"/>
        <a:ext cx="6492875" cy="729164"/>
      </dsp:txXfrm>
    </dsp:sp>
    <dsp:sp modelId="{F5B4B106-6D11-4044-BCFB-91B9E3F13A51}">
      <dsp:nvSpPr>
        <dsp:cNvPr id="0" name=""/>
        <dsp:cNvSpPr/>
      </dsp:nvSpPr>
      <dsp:spPr>
        <a:xfrm>
          <a:off x="0" y="2188117"/>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C7E49-7A22-4568-B9E8-DB891614ED59}">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4. Q and A</a:t>
          </a:r>
          <a:endParaRPr lang="en-US" sz="2000" b="0" kern="1200">
            <a:latin typeface="+mn-lt"/>
          </a:endParaRPr>
        </a:p>
      </dsp:txBody>
      <dsp:txXfrm>
        <a:off x="0" y="2188117"/>
        <a:ext cx="6492875" cy="729164"/>
      </dsp:txXfrm>
    </dsp:sp>
    <dsp:sp modelId="{9E4908E1-F6C8-4F36-8496-EF88BD6B5CFF}">
      <dsp:nvSpPr>
        <dsp:cNvPr id="0" name=""/>
        <dsp:cNvSpPr/>
      </dsp:nvSpPr>
      <dsp:spPr>
        <a:xfrm>
          <a:off x="0" y="291728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01032-7C69-4CB9-96E2-07227301F611}">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5. Roundtable discussion of potential of research influence on policy and gaps in evidence base</a:t>
          </a:r>
          <a:endParaRPr lang="en-US" sz="2000" b="0" kern="1200">
            <a:latin typeface="+mn-lt"/>
          </a:endParaRPr>
        </a:p>
      </dsp:txBody>
      <dsp:txXfrm>
        <a:off x="0" y="2917282"/>
        <a:ext cx="6492875" cy="729164"/>
      </dsp:txXfrm>
    </dsp:sp>
    <dsp:sp modelId="{D68542F6-0171-40BE-9DB6-30A5CC107B88}">
      <dsp:nvSpPr>
        <dsp:cNvPr id="0" name=""/>
        <dsp:cNvSpPr/>
      </dsp:nvSpPr>
      <dsp:spPr>
        <a:xfrm>
          <a:off x="0" y="3646447"/>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40262-77E3-4DCC-90F6-ADC31B16509A}">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6. QR funding and future planned publications</a:t>
          </a:r>
          <a:endParaRPr lang="en-US" sz="2000" b="0" kern="1200">
            <a:latin typeface="+mn-lt"/>
          </a:endParaRPr>
        </a:p>
      </dsp:txBody>
      <dsp:txXfrm>
        <a:off x="0" y="3646447"/>
        <a:ext cx="6492875" cy="729164"/>
      </dsp:txXfrm>
    </dsp:sp>
    <dsp:sp modelId="{88393990-A9C3-421E-B2AE-E899CDDF42E9}">
      <dsp:nvSpPr>
        <dsp:cNvPr id="0" name=""/>
        <dsp:cNvSpPr/>
      </dsp:nvSpPr>
      <dsp:spPr>
        <a:xfrm>
          <a:off x="0" y="4375611"/>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D59C6-A55F-4549-A8F9-D92A21E2C6E1}">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7.Future actions and ways forward</a:t>
          </a:r>
          <a:endParaRPr lang="en-US" sz="2000" b="0" kern="1200">
            <a:latin typeface="+mn-lt"/>
          </a:endParaRPr>
        </a:p>
      </dsp:txBody>
      <dsp:txXfrm>
        <a:off x="0" y="4375611"/>
        <a:ext cx="6492875" cy="729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0.00763</cdr:x>
      <cdr:y>0.22361</cdr:y>
    </cdr:from>
    <cdr:to>
      <cdr:x>0.12202</cdr:x>
      <cdr:y>0.42361</cdr:y>
    </cdr:to>
    <cdr:sp macro="" textlink="">
      <cdr:nvSpPr>
        <cdr:cNvPr id="2" name="TextBox 1">
          <a:extLst xmlns:a="http://schemas.openxmlformats.org/drawingml/2006/main">
            <a:ext uri="{FF2B5EF4-FFF2-40B4-BE49-F238E27FC236}">
              <a16:creationId xmlns:a16="http://schemas.microsoft.com/office/drawing/2014/main" id="{CE296299-55CD-40FB-B8CE-19F2D1E9ADEF}"/>
            </a:ext>
          </a:extLst>
        </cdr:cNvPr>
        <cdr:cNvSpPr txBox="1"/>
      </cdr:nvSpPr>
      <cdr:spPr>
        <a:xfrm xmlns:a="http://schemas.openxmlformats.org/drawingml/2006/main">
          <a:off x="60960" y="613410"/>
          <a:ext cx="914400" cy="5486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cdr:x>
      <cdr:y>0.61528</cdr:y>
    </cdr:from>
    <cdr:to>
      <cdr:x>0.11439</cdr:x>
      <cdr:y>0.80972</cdr:y>
    </cdr:to>
    <cdr:sp macro="" textlink="">
      <cdr:nvSpPr>
        <cdr:cNvPr id="3" name="TextBox 2">
          <a:extLst xmlns:a="http://schemas.openxmlformats.org/drawingml/2006/main">
            <a:ext uri="{FF2B5EF4-FFF2-40B4-BE49-F238E27FC236}">
              <a16:creationId xmlns:a16="http://schemas.microsoft.com/office/drawing/2014/main" id="{530C99BD-D2FA-4CF4-9B74-CFE18D8602C4}"/>
            </a:ext>
          </a:extLst>
        </cdr:cNvPr>
        <cdr:cNvSpPr txBox="1"/>
      </cdr:nvSpPr>
      <cdr:spPr>
        <a:xfrm xmlns:a="http://schemas.openxmlformats.org/drawingml/2006/main">
          <a:off x="0" y="1687830"/>
          <a:ext cx="914400" cy="533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0.42685</cdr:y>
    </cdr:from>
    <cdr:to>
      <cdr:x>0.11439</cdr:x>
      <cdr:y>0.6213</cdr:y>
    </cdr:to>
    <cdr:sp macro="" textlink="">
      <cdr:nvSpPr>
        <cdr:cNvPr id="4" name="TextBox 1">
          <a:extLst xmlns:a="http://schemas.openxmlformats.org/drawingml/2006/main">
            <a:ext uri="{FF2B5EF4-FFF2-40B4-BE49-F238E27FC236}">
              <a16:creationId xmlns:a16="http://schemas.microsoft.com/office/drawing/2014/main" id="{F6C6D278-B6C1-4867-8EDE-2A6B969B53E2}"/>
            </a:ext>
          </a:extLst>
        </cdr:cNvPr>
        <cdr:cNvSpPr txBox="1"/>
      </cdr:nvSpPr>
      <cdr:spPr>
        <a:xfrm xmlns:a="http://schemas.openxmlformats.org/drawingml/2006/main">
          <a:off x="0" y="117094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0.23241</cdr:y>
    </cdr:from>
    <cdr:to>
      <cdr:x>0.11439</cdr:x>
      <cdr:y>0.42685</cdr:y>
    </cdr:to>
    <cdr:sp macro="" textlink="">
      <cdr:nvSpPr>
        <cdr:cNvPr id="5" name="TextBox 1">
          <a:extLst xmlns:a="http://schemas.openxmlformats.org/drawingml/2006/main">
            <a:ext uri="{FF2B5EF4-FFF2-40B4-BE49-F238E27FC236}">
              <a16:creationId xmlns:a16="http://schemas.microsoft.com/office/drawing/2014/main" id="{467719F4-B579-4522-AAC7-A2BC6C170C1D}"/>
            </a:ext>
          </a:extLst>
        </cdr:cNvPr>
        <cdr:cNvSpPr txBox="1"/>
      </cdr:nvSpPr>
      <cdr:spPr>
        <a:xfrm xmlns:a="http://schemas.openxmlformats.org/drawingml/2006/main">
          <a:off x="0" y="63754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a:t>
          </a:r>
        </a:p>
      </cdr:txBody>
    </cdr:sp>
  </cdr:relSizeAnchor>
  <cdr:relSizeAnchor xmlns:cdr="http://schemas.openxmlformats.org/drawingml/2006/chartDrawing">
    <cdr:from>
      <cdr:x>0.00254</cdr:x>
      <cdr:y>0.04074</cdr:y>
    </cdr:from>
    <cdr:to>
      <cdr:x>0.11694</cdr:x>
      <cdr:y>0.23519</cdr:y>
    </cdr:to>
    <cdr:sp macro="" textlink="">
      <cdr:nvSpPr>
        <cdr:cNvPr id="6" name="TextBox 1">
          <a:extLst xmlns:a="http://schemas.openxmlformats.org/drawingml/2006/main">
            <a:ext uri="{FF2B5EF4-FFF2-40B4-BE49-F238E27FC236}">
              <a16:creationId xmlns:a16="http://schemas.microsoft.com/office/drawing/2014/main" id="{9E3D6E3E-9259-46E6-867C-C25900DBC52E}"/>
            </a:ext>
          </a:extLst>
        </cdr:cNvPr>
        <cdr:cNvSpPr txBox="1"/>
      </cdr:nvSpPr>
      <cdr:spPr>
        <a:xfrm xmlns:a="http://schemas.openxmlformats.org/drawingml/2006/main">
          <a:off x="20320" y="11176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0.71369</cdr:y>
    </cdr:from>
    <cdr:to>
      <cdr:x>0.10811</cdr:x>
      <cdr:y>0.82863</cdr:y>
    </cdr:to>
    <cdr:sp macro="" textlink="">
      <cdr:nvSpPr>
        <cdr:cNvPr id="2" name="TextBox 1">
          <a:extLst xmlns:a="http://schemas.openxmlformats.org/drawingml/2006/main">
            <a:ext uri="{FF2B5EF4-FFF2-40B4-BE49-F238E27FC236}">
              <a16:creationId xmlns:a16="http://schemas.microsoft.com/office/drawing/2014/main" id="{02A22F0D-1923-4EE6-A703-5FD85BCD1D41}"/>
            </a:ext>
          </a:extLst>
        </cdr:cNvPr>
        <cdr:cNvSpPr txBox="1"/>
      </cdr:nvSpPr>
      <cdr:spPr>
        <a:xfrm xmlns:a="http://schemas.openxmlformats.org/drawingml/2006/main">
          <a:off x="0" y="2602230"/>
          <a:ext cx="914400" cy="4191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GB" sz="1100" b="1">
              <a:solidFill>
                <a:schemeClr val="tx2"/>
              </a:solidFill>
            </a:rPr>
            <a:t>Family</a:t>
          </a:r>
        </a:p>
      </cdr:txBody>
    </cdr:sp>
  </cdr:relSizeAnchor>
  <cdr:relSizeAnchor xmlns:cdr="http://schemas.openxmlformats.org/drawingml/2006/chartDrawing">
    <cdr:from>
      <cdr:x>0</cdr:x>
      <cdr:y>0.44862</cdr:y>
    </cdr:from>
    <cdr:to>
      <cdr:x>0.10811</cdr:x>
      <cdr:y>0.56357</cdr:y>
    </cdr:to>
    <cdr:sp macro="" textlink="">
      <cdr:nvSpPr>
        <cdr:cNvPr id="3"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6357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 1</a:t>
          </a:r>
        </a:p>
      </cdr:txBody>
    </cdr:sp>
  </cdr:relSizeAnchor>
  <cdr:relSizeAnchor xmlns:cdr="http://schemas.openxmlformats.org/drawingml/2006/chartDrawing">
    <cdr:from>
      <cdr:x>0</cdr:x>
      <cdr:y>0.58447</cdr:y>
    </cdr:from>
    <cdr:to>
      <cdr:x>0.10811</cdr:x>
      <cdr:y>0.69941</cdr:y>
    </cdr:to>
    <cdr:sp macro="" textlink="">
      <cdr:nvSpPr>
        <cdr:cNvPr id="4"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21310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Health</a:t>
          </a:r>
        </a:p>
      </cdr:txBody>
    </cdr:sp>
  </cdr:relSizeAnchor>
  <cdr:relSizeAnchor xmlns:cdr="http://schemas.openxmlformats.org/drawingml/2006/chartDrawing">
    <cdr:from>
      <cdr:x>0</cdr:x>
      <cdr:y>0.31278</cdr:y>
    </cdr:from>
    <cdr:to>
      <cdr:x>0.10811</cdr:x>
      <cdr:y>0.42773</cdr:y>
    </cdr:to>
    <cdr:sp macro="" textlink="">
      <cdr:nvSpPr>
        <cdr:cNvPr id="6"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1404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a:t>
          </a:r>
          <a:r>
            <a:rPr lang="en-GB" sz="1100" b="1" baseline="0">
              <a:solidFill>
                <a:schemeClr val="tx2"/>
              </a:solidFill>
            </a:rPr>
            <a:t> 2</a:t>
          </a:r>
          <a:endParaRPr lang="en-GB" sz="1100" b="1">
            <a:solidFill>
              <a:schemeClr val="tx2"/>
            </a:solidFill>
          </a:endParaRPr>
        </a:p>
      </cdr:txBody>
    </cdr:sp>
  </cdr:relSizeAnchor>
  <cdr:relSizeAnchor xmlns:cdr="http://schemas.openxmlformats.org/drawingml/2006/chartDrawing">
    <cdr:from>
      <cdr:x>0</cdr:x>
      <cdr:y>0.1853</cdr:y>
    </cdr:from>
    <cdr:to>
      <cdr:x>0.10811</cdr:x>
      <cdr:y>0.30024</cdr:y>
    </cdr:to>
    <cdr:sp macro="" textlink="">
      <cdr:nvSpPr>
        <cdr:cNvPr id="7"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67564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 3</a:t>
          </a:r>
        </a:p>
      </cdr:txBody>
    </cdr:sp>
  </cdr:relSizeAnchor>
  <cdr:relSizeAnchor xmlns:cdr="http://schemas.openxmlformats.org/drawingml/2006/chartDrawing">
    <cdr:from>
      <cdr:x>0</cdr:x>
      <cdr:y>0.04319</cdr:y>
    </cdr:from>
    <cdr:to>
      <cdr:x>0.10811</cdr:x>
      <cdr:y>0.15813</cdr:y>
    </cdr:to>
    <cdr:sp macro="" textlink="">
      <cdr:nvSpPr>
        <cdr:cNvPr id="8"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5748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Local Authority</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0.69243</cdr:y>
    </cdr:from>
    <cdr:to>
      <cdr:x>0.12685</cdr:x>
      <cdr:y>0.82724</cdr:y>
    </cdr:to>
    <cdr:sp macro="" textlink="">
      <cdr:nvSpPr>
        <cdr:cNvPr id="2" name="TextBox 1">
          <a:extLst xmlns:a="http://schemas.openxmlformats.org/drawingml/2006/main">
            <a:ext uri="{FF2B5EF4-FFF2-40B4-BE49-F238E27FC236}">
              <a16:creationId xmlns:a16="http://schemas.microsoft.com/office/drawing/2014/main" id="{80CE7B0E-1933-478C-B56D-58D64A11245F}"/>
            </a:ext>
          </a:extLst>
        </cdr:cNvPr>
        <cdr:cNvSpPr txBox="1"/>
      </cdr:nvSpPr>
      <cdr:spPr>
        <a:xfrm xmlns:a="http://schemas.openxmlformats.org/drawingml/2006/main">
          <a:off x="0" y="2595955"/>
          <a:ext cx="1009126" cy="505386"/>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GB" sz="1100" b="1">
              <a:solidFill>
                <a:schemeClr val="accent1">
                  <a:lumMod val="50000"/>
                </a:schemeClr>
              </a:solidFill>
            </a:rPr>
            <a:t>Family</a:t>
          </a:r>
        </a:p>
      </cdr:txBody>
    </cdr:sp>
  </cdr:relSizeAnchor>
  <cdr:relSizeAnchor xmlns:cdr="http://schemas.openxmlformats.org/drawingml/2006/chartDrawing">
    <cdr:from>
      <cdr:x>0</cdr:x>
      <cdr:y>0.54868</cdr:y>
    </cdr:from>
    <cdr:to>
      <cdr:x>0.12685</cdr:x>
      <cdr:y>0.70303</cdr:y>
    </cdr:to>
    <cdr:sp macro="" textlink="">
      <cdr:nvSpPr>
        <cdr:cNvPr id="3"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0" y="2057025"/>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Health</a:t>
          </a:r>
        </a:p>
      </cdr:txBody>
    </cdr:sp>
  </cdr:relSizeAnchor>
  <cdr:relSizeAnchor xmlns:cdr="http://schemas.openxmlformats.org/drawingml/2006/chartDrawing">
    <cdr:from>
      <cdr:x>0.00192</cdr:x>
      <cdr:y>0.41731</cdr:y>
    </cdr:from>
    <cdr:to>
      <cdr:x>0.12877</cdr:x>
      <cdr:y>0.57166</cdr:y>
    </cdr:to>
    <cdr:sp macro="" textlink="">
      <cdr:nvSpPr>
        <cdr:cNvPr id="4"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15240" y="1564494"/>
          <a:ext cx="1009127"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1</a:t>
          </a:r>
        </a:p>
      </cdr:txBody>
    </cdr:sp>
  </cdr:relSizeAnchor>
  <cdr:relSizeAnchor xmlns:cdr="http://schemas.openxmlformats.org/drawingml/2006/chartDrawing">
    <cdr:from>
      <cdr:x>0</cdr:x>
      <cdr:y>0.29088</cdr:y>
    </cdr:from>
    <cdr:to>
      <cdr:x>0.12685</cdr:x>
      <cdr:y>0.44523</cdr:y>
    </cdr:to>
    <cdr:sp macro="" textlink="">
      <cdr:nvSpPr>
        <cdr:cNvPr id="5"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0" y="1090511"/>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2</a:t>
          </a:r>
        </a:p>
      </cdr:txBody>
    </cdr:sp>
  </cdr:relSizeAnchor>
  <cdr:relSizeAnchor xmlns:cdr="http://schemas.openxmlformats.org/drawingml/2006/chartDrawing">
    <cdr:from>
      <cdr:x>0.00096</cdr:x>
      <cdr:y>0.15177</cdr:y>
    </cdr:from>
    <cdr:to>
      <cdr:x>0.12781</cdr:x>
      <cdr:y>0.30612</cdr:y>
    </cdr:to>
    <cdr:sp macro="" textlink="">
      <cdr:nvSpPr>
        <cdr:cNvPr id="6" name="TextBox 1">
          <a:extLst xmlns:a="http://schemas.openxmlformats.org/drawingml/2006/main">
            <a:ext uri="{FF2B5EF4-FFF2-40B4-BE49-F238E27FC236}">
              <a16:creationId xmlns:a16="http://schemas.microsoft.com/office/drawing/2014/main" id="{B0DAB914-A294-41E8-9BAE-AFD8F000145B}"/>
            </a:ext>
          </a:extLst>
        </cdr:cNvPr>
        <cdr:cNvSpPr txBox="1"/>
      </cdr:nvSpPr>
      <cdr:spPr>
        <a:xfrm xmlns:a="http://schemas.openxmlformats.org/drawingml/2006/main">
          <a:off x="7620" y="569002"/>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3</a:t>
          </a:r>
        </a:p>
      </cdr:txBody>
    </cdr:sp>
  </cdr:relSizeAnchor>
  <cdr:relSizeAnchor xmlns:cdr="http://schemas.openxmlformats.org/drawingml/2006/chartDrawing">
    <cdr:from>
      <cdr:x>0</cdr:x>
      <cdr:y>0.02457</cdr:y>
    </cdr:from>
    <cdr:to>
      <cdr:x>0.12685</cdr:x>
      <cdr:y>0.17892</cdr:y>
    </cdr:to>
    <cdr:sp macro="" textlink="">
      <cdr:nvSpPr>
        <cdr:cNvPr id="7" name="TextBox 1">
          <a:extLst xmlns:a="http://schemas.openxmlformats.org/drawingml/2006/main">
            <a:ext uri="{FF2B5EF4-FFF2-40B4-BE49-F238E27FC236}">
              <a16:creationId xmlns:a16="http://schemas.microsoft.com/office/drawing/2014/main" id="{FB08835C-85AE-4E50-8664-8E848D33C134}"/>
            </a:ext>
          </a:extLst>
        </cdr:cNvPr>
        <cdr:cNvSpPr txBox="1"/>
      </cdr:nvSpPr>
      <cdr:spPr>
        <a:xfrm xmlns:a="http://schemas.openxmlformats.org/drawingml/2006/main">
          <a:off x="0" y="92125"/>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Local Authority</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0.68652</cdr:y>
    </cdr:from>
    <cdr:to>
      <cdr:x>0.09788</cdr:x>
      <cdr:y>0.81818</cdr:y>
    </cdr:to>
    <cdr:sp macro="" textlink="">
      <cdr:nvSpPr>
        <cdr:cNvPr id="2" name="TextBox 1">
          <a:extLst xmlns:a="http://schemas.openxmlformats.org/drawingml/2006/main">
            <a:ext uri="{FF2B5EF4-FFF2-40B4-BE49-F238E27FC236}">
              <a16:creationId xmlns:a16="http://schemas.microsoft.com/office/drawing/2014/main" id="{37C8C9EA-84B0-4552-9BCB-8F29F47DE0C7}"/>
            </a:ext>
          </a:extLst>
        </cdr:cNvPr>
        <cdr:cNvSpPr txBox="1"/>
      </cdr:nvSpPr>
      <cdr:spPr>
        <a:xfrm xmlns:a="http://schemas.openxmlformats.org/drawingml/2006/main">
          <a:off x="0" y="2503170"/>
          <a:ext cx="914400" cy="48006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0.42982</cdr:y>
    </cdr:from>
    <cdr:to>
      <cdr:x>0.09788</cdr:x>
      <cdr:y>0.56148</cdr:y>
    </cdr:to>
    <cdr:sp macro="" textlink="">
      <cdr:nvSpPr>
        <cdr:cNvPr id="3"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56718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1</a:t>
          </a:r>
        </a:p>
      </cdr:txBody>
    </cdr:sp>
  </cdr:relSizeAnchor>
  <cdr:relSizeAnchor xmlns:cdr="http://schemas.openxmlformats.org/drawingml/2006/chartDrawing">
    <cdr:from>
      <cdr:x>0</cdr:x>
      <cdr:y>0.56148</cdr:y>
    </cdr:from>
    <cdr:to>
      <cdr:x>0.09788</cdr:x>
      <cdr:y>0.69314</cdr:y>
    </cdr:to>
    <cdr:sp macro="" textlink="">
      <cdr:nvSpPr>
        <cdr:cNvPr id="4"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204724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0.30233</cdr:y>
    </cdr:from>
    <cdr:to>
      <cdr:x>0.09788</cdr:x>
      <cdr:y>0.434</cdr:y>
    </cdr:to>
    <cdr:sp macro="" textlink="">
      <cdr:nvSpPr>
        <cdr:cNvPr id="5"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10236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2</a:t>
          </a:r>
        </a:p>
      </cdr:txBody>
    </cdr:sp>
  </cdr:relSizeAnchor>
  <cdr:relSizeAnchor xmlns:cdr="http://schemas.openxmlformats.org/drawingml/2006/chartDrawing">
    <cdr:from>
      <cdr:x>0</cdr:x>
      <cdr:y>0.17276</cdr:y>
    </cdr:from>
    <cdr:to>
      <cdr:x>0.09788</cdr:x>
      <cdr:y>0.30442</cdr:y>
    </cdr:to>
    <cdr:sp macro="" textlink="">
      <cdr:nvSpPr>
        <cdr:cNvPr id="6"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62992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3</a:t>
          </a:r>
        </a:p>
      </cdr:txBody>
    </cdr:sp>
  </cdr:relSizeAnchor>
  <cdr:relSizeAnchor xmlns:cdr="http://schemas.openxmlformats.org/drawingml/2006/chartDrawing">
    <cdr:from>
      <cdr:x>0</cdr:x>
      <cdr:y>0.04319</cdr:y>
    </cdr:from>
    <cdr:to>
      <cdr:x>0.09788</cdr:x>
      <cdr:y>0.17485</cdr:y>
    </cdr:to>
    <cdr:sp macro="" textlink="">
      <cdr:nvSpPr>
        <cdr:cNvPr id="7"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35946"/>
          <a:ext cx="968379" cy="414417"/>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8468EE-67F2-4330-AD34-002065969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DDD40A-F4C6-4DA3-B649-F9B5F3194C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4958A-AD05-4BDF-831E-6EB36BE2D3DA}" type="datetimeFigureOut">
              <a:rPr lang="en-GB" smtClean="0"/>
              <a:t>28/01/2021</a:t>
            </a:fld>
            <a:endParaRPr lang="en-GB"/>
          </a:p>
        </p:txBody>
      </p:sp>
      <p:sp>
        <p:nvSpPr>
          <p:cNvPr id="4" name="Footer Placeholder 3">
            <a:extLst>
              <a:ext uri="{FF2B5EF4-FFF2-40B4-BE49-F238E27FC236}">
                <a16:creationId xmlns:a16="http://schemas.microsoft.com/office/drawing/2014/main" id="{B67130B4-5934-4143-96F8-B21E92751D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8E1679-2BA0-4C9C-95A2-9C987500AA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06031-9EB1-472E-9EAA-03875ABF17F1}" type="slidenum">
              <a:rPr lang="en-GB" smtClean="0"/>
              <a:t>‹#›</a:t>
            </a:fld>
            <a:endParaRPr lang="en-GB"/>
          </a:p>
        </p:txBody>
      </p:sp>
    </p:spTree>
    <p:extLst>
      <p:ext uri="{BB962C8B-B14F-4D97-AF65-F5344CB8AC3E}">
        <p14:creationId xmlns:p14="http://schemas.microsoft.com/office/powerpoint/2010/main" val="209909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C9CB9-4560-42B1-8D44-B7C4B3F3FEB1}" type="datetimeFigureOut">
              <a:rPr lang="en-GB" smtClean="0"/>
              <a:t>28/01/2021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9C662-65F7-4BC4-967B-A9296ABD8D5D}" type="slidenum">
              <a:rPr lang="en-GB" smtClean="0"/>
              <a:t>‹#›</a:t>
            </a:fld>
            <a:endParaRPr lang="en-GB"/>
          </a:p>
        </p:txBody>
      </p:sp>
    </p:spTree>
    <p:extLst>
      <p:ext uri="{BB962C8B-B14F-4D97-AF65-F5344CB8AC3E}">
        <p14:creationId xmlns:p14="http://schemas.microsoft.com/office/powerpoint/2010/main" val="66893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34</a:t>
            </a:fld>
            <a:endParaRPr lang="en-GB"/>
          </a:p>
        </p:txBody>
      </p:sp>
    </p:spTree>
    <p:extLst>
      <p:ext uri="{BB962C8B-B14F-4D97-AF65-F5344CB8AC3E}">
        <p14:creationId xmlns:p14="http://schemas.microsoft.com/office/powerpoint/2010/main" val="33079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36</a:t>
            </a:fld>
            <a:endParaRPr lang="en-GB"/>
          </a:p>
        </p:txBody>
      </p:sp>
    </p:spTree>
    <p:extLst>
      <p:ext uri="{BB962C8B-B14F-4D97-AF65-F5344CB8AC3E}">
        <p14:creationId xmlns:p14="http://schemas.microsoft.com/office/powerpoint/2010/main" val="243859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2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41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27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875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88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67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020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03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34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54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070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8144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sure.sunderland.ac.uk/id/eprint/11941/" TargetMode="External"/><Relationship Id="rId7" Type="http://schemas.openxmlformats.org/officeDocument/2006/relationships/hyperlink" Target="https://sure.sunderland.ac.uk/id/eprint/11472/" TargetMode="External"/><Relationship Id="rId2" Type="http://schemas.openxmlformats.org/officeDocument/2006/relationships/hyperlink" Target="https://sure.sunderland.ac.uk/id/eprint/11942/" TargetMode="External"/><Relationship Id="rId1" Type="http://schemas.openxmlformats.org/officeDocument/2006/relationships/slideLayout" Target="../slideLayouts/slideLayout4.xml"/><Relationship Id="rId6" Type="http://schemas.openxmlformats.org/officeDocument/2006/relationships/hyperlink" Target="https://sure.sunderland.ac.uk/id/eprint/11883/" TargetMode="External"/><Relationship Id="rId5" Type="http://schemas.openxmlformats.org/officeDocument/2006/relationships/hyperlink" Target="https://rdcu.be/b68MO" TargetMode="External"/><Relationship Id="rId4" Type="http://schemas.openxmlformats.org/officeDocument/2006/relationships/hyperlink" Target="https://sure.sunderland.ac.uk/id/eprint/1194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848465" y="3298722"/>
            <a:ext cx="8495070" cy="1784402"/>
          </a:xfrm>
        </p:spPr>
        <p:txBody>
          <a:bodyPr anchor="b">
            <a:normAutofit/>
          </a:bodyPr>
          <a:lstStyle/>
          <a:p>
            <a:r>
              <a:rPr lang="en-US" sz="4400" b="1">
                <a:solidFill>
                  <a:srgbClr val="FFFFFF"/>
                </a:solidFill>
                <a:cs typeface="Calibri Light"/>
              </a:rPr>
              <a:t>Sharing research findings </a:t>
            </a:r>
            <a:r>
              <a:rPr lang="en-US" sz="4400">
                <a:solidFill>
                  <a:srgbClr val="FFFFFF"/>
                </a:solidFill>
                <a:cs typeface="Calibri Light"/>
              </a:rPr>
              <a:t/>
            </a:r>
            <a:br>
              <a:rPr lang="en-US" sz="4400">
                <a:solidFill>
                  <a:srgbClr val="FFFFFF"/>
                </a:solidFill>
                <a:cs typeface="Calibri Light"/>
              </a:rPr>
            </a:br>
            <a:r>
              <a:rPr lang="en-US" sz="4400">
                <a:solidFill>
                  <a:srgbClr val="FFFFFF"/>
                </a:solidFill>
                <a:cs typeface="Calibri Light"/>
              </a:rPr>
              <a:t>School exclusions and mental health</a:t>
            </a:r>
            <a:endParaRPr lang="en-US" sz="4400">
              <a:solidFill>
                <a:srgbClr val="FFFFFF"/>
              </a:solidFill>
            </a:endParaRPr>
          </a:p>
        </p:txBody>
      </p:sp>
      <p:sp>
        <p:nvSpPr>
          <p:cNvPr id="3" name="Subtitle 2"/>
          <p:cNvSpPr>
            <a:spLocks noGrp="1"/>
          </p:cNvSpPr>
          <p:nvPr>
            <p:ph type="subTitle" idx="1"/>
          </p:nvPr>
        </p:nvSpPr>
        <p:spPr>
          <a:xfrm>
            <a:off x="1160206" y="5258851"/>
            <a:ext cx="9714271" cy="904005"/>
          </a:xfrm>
        </p:spPr>
        <p:txBody>
          <a:bodyPr vert="horz" lIns="91440" tIns="45720" rIns="91440" bIns="45720" rtlCol="0">
            <a:noAutofit/>
          </a:bodyPr>
          <a:lstStyle/>
          <a:p>
            <a:r>
              <a:rPr lang="en-US">
                <a:solidFill>
                  <a:srgbClr val="FFFFFF"/>
                </a:solidFill>
                <a:cs typeface="Calibri"/>
              </a:rPr>
              <a:t>Sarah Martin-Denham (sarah.denham@sunderland.ac.uk)</a:t>
            </a:r>
          </a:p>
          <a:p>
            <a:r>
              <a:rPr lang="en-US">
                <a:solidFill>
                  <a:srgbClr val="FFFFFF"/>
                </a:solidFill>
                <a:cs typeface="Calibri"/>
              </a:rPr>
              <a:t>Presentation to Department for Education</a:t>
            </a:r>
          </a:p>
          <a:p>
            <a:r>
              <a:rPr lang="en-US">
                <a:solidFill>
                  <a:srgbClr val="FFFFFF"/>
                </a:solidFill>
                <a:cs typeface="Calibri"/>
              </a:rPr>
              <a:t>30 November, 2020</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4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E1745C59-7AA8-48CE-840E-68C7B7F3E0B3}"/>
              </a:ext>
            </a:extLst>
          </p:cNvPr>
          <p:cNvPicPr>
            <a:picLocks noChangeAspect="1"/>
          </p:cNvPicPr>
          <p:nvPr/>
        </p:nvPicPr>
        <p:blipFill>
          <a:blip r:embed="rId2"/>
          <a:stretch>
            <a:fillRect/>
          </a:stretch>
        </p:blipFill>
        <p:spPr>
          <a:xfrm>
            <a:off x="5337115" y="1547287"/>
            <a:ext cx="1517772" cy="82410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23154"/>
            <a:ext cx="9144000" cy="7288244"/>
          </a:xfrm>
        </p:spPr>
        <p:txBody>
          <a:bodyPr vert="horz" lIns="91440" tIns="45720" rIns="91440" bIns="45720" rtlCol="0" anchor="ctr">
            <a:normAutofit/>
          </a:bodyPr>
          <a:lstStyle/>
          <a:p>
            <a:pPr algn="ctr"/>
            <a:r>
              <a:rPr lang="en-US" sz="1800">
                <a:ea typeface="+mj-lt"/>
                <a:cs typeface="+mj-lt"/>
              </a:rPr>
              <a:t>What are </a:t>
            </a:r>
            <a:r>
              <a:rPr lang="en-US" sz="1800" kern="1200">
                <a:ea typeface="+mj-lt"/>
                <a:cs typeface="+mj-lt"/>
              </a:rPr>
              <a:t>the </a:t>
            </a:r>
            <a:r>
              <a:rPr lang="en-US" sz="1800">
                <a:ea typeface="+mj-lt"/>
                <a:cs typeface="+mj-lt"/>
              </a:rPr>
              <a:t>factors associated with teacher </a:t>
            </a:r>
            <a:r>
              <a:rPr lang="en-US" sz="1800" kern="1200">
                <a:ea typeface="+mj-lt"/>
                <a:cs typeface="+mj-lt"/>
              </a:rPr>
              <a:t>and </a:t>
            </a:r>
            <a:r>
              <a:rPr lang="en-US" sz="1800">
                <a:ea typeface="+mj-lt"/>
                <a:cs typeface="+mj-lt"/>
              </a:rPr>
              <a:t>pupil wellbeing</a:t>
            </a:r>
            <a:r>
              <a:rPr lang="en-US" sz="1800" kern="1200">
                <a:ea typeface="+mj-lt"/>
                <a:cs typeface="+mj-lt"/>
              </a:rPr>
              <a:t>, </a:t>
            </a:r>
            <a:r>
              <a:rPr lang="en-US" sz="1800">
                <a:ea typeface="+mj-lt"/>
                <a:cs typeface="+mj-lt"/>
              </a:rPr>
              <a:t>and what interventions and approaches are effective in supporting and promoting wellbeing of all in schools and colleges</a:t>
            </a:r>
            <a:r>
              <a:rPr lang="en-US" sz="1800" kern="1200">
                <a:ea typeface="+mj-lt"/>
                <a:cs typeface="+mj-lt"/>
              </a:rPr>
              <a:t>?</a:t>
            </a:r>
            <a:r>
              <a:rPr lang="en-US" sz="1800">
                <a:ea typeface="+mj-lt"/>
                <a:cs typeface="+mj-lt"/>
              </a:rPr>
              <a:t/>
            </a:r>
            <a:br>
              <a:rPr lang="en-US" sz="1800">
                <a:ea typeface="+mj-lt"/>
                <a:cs typeface="+mj-lt"/>
              </a:rPr>
            </a:br>
            <a:r>
              <a:rPr lang="en-US" sz="1800">
                <a:ea typeface="+mj-lt"/>
                <a:cs typeface="+mj-lt"/>
              </a:rPr>
              <a:t/>
            </a:r>
            <a:br>
              <a:rPr lang="en-US" sz="1800">
                <a:ea typeface="+mj-lt"/>
                <a:cs typeface="+mj-lt"/>
              </a:rPr>
            </a:br>
            <a:r>
              <a:rPr lang="en-GB" sz="1800">
                <a:cs typeface="Calibri Light"/>
              </a:rPr>
              <a:t>What types of approaches lead to better outcomes for condition-specific learning needs in mainstream schooling?</a:t>
            </a:r>
            <a:br>
              <a:rPr lang="en-GB" sz="1800">
                <a:cs typeface="Calibri Light"/>
              </a:rPr>
            </a:br>
            <a:r>
              <a:rPr lang="en-GB" sz="1800">
                <a:ea typeface="+mj-lt"/>
                <a:cs typeface="+mj-lt"/>
              </a:rPr>
              <a:t/>
            </a:r>
            <a:br>
              <a:rPr lang="en-GB" sz="1800">
                <a:ea typeface="+mj-lt"/>
                <a:cs typeface="+mj-lt"/>
              </a:rPr>
            </a:br>
            <a:r>
              <a:rPr lang="en-US" sz="1800">
                <a:cs typeface="Calibri Light"/>
              </a:rPr>
              <a:t>How can schools best identify children's mild to moderate mental health needs, and what role can early intervention play in preventing escalation?</a:t>
            </a:r>
            <a:r>
              <a:rPr lang="en-US" sz="1800" kern="1200"/>
              <a:t/>
            </a:r>
            <a:br>
              <a:rPr lang="en-US" sz="1800" kern="1200"/>
            </a:br>
            <a:r>
              <a:rPr lang="en-US" sz="1800"/>
              <a:t/>
            </a:r>
            <a:br>
              <a:rPr lang="en-US" sz="1800"/>
            </a:br>
            <a:r>
              <a:rPr lang="en-US" sz="1800">
                <a:cs typeface="Calibri Light"/>
              </a:rPr>
              <a:t>How might the interruption to learning affect </a:t>
            </a:r>
            <a:r>
              <a:rPr lang="en-US" sz="1800" err="1">
                <a:cs typeface="Calibri Light"/>
              </a:rPr>
              <a:t>behaviour</a:t>
            </a:r>
            <a:r>
              <a:rPr lang="en-US" sz="1800">
                <a:cs typeface="Calibri Light"/>
              </a:rPr>
              <a:t> and attendance over the longer term?  What are the lessons for reintegration?</a:t>
            </a:r>
            <a:r>
              <a:rPr lang="en-US" sz="2000">
                <a:cs typeface="Calibri Light"/>
              </a:rPr>
              <a:t/>
            </a:r>
            <a:br>
              <a:rPr lang="en-US" sz="2000">
                <a:cs typeface="Calibri Light"/>
              </a:rPr>
            </a:br>
            <a:r>
              <a:rPr lang="en-US" sz="2000">
                <a:cs typeface="Calibri Light"/>
              </a:rPr>
              <a:t/>
            </a:r>
            <a:br>
              <a:rPr lang="en-US" sz="2000">
                <a:cs typeface="Calibri Light"/>
              </a:rPr>
            </a:br>
            <a:r>
              <a:rPr lang="en-US" sz="2000">
                <a:cs typeface="Calibri Light"/>
              </a:rPr>
              <a:t>DfE (2018, 2020) Areas of research interest</a:t>
            </a:r>
            <a:endParaRPr lang="en-GB" sz="1800" kern="1200">
              <a:latin typeface="+mj-lt"/>
              <a:cs typeface="Calibri Light"/>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4026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(KS1)</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547785"/>
          </a:xfrm>
        </p:spPr>
        <p:txBody>
          <a:bodyPr>
            <a:normAutofit/>
          </a:bodyPr>
          <a:lstStyle/>
          <a:p>
            <a:r>
              <a:rPr lang="en-US">
                <a:cs typeface="Calibri"/>
              </a:rPr>
              <a:t>The environment</a:t>
            </a:r>
            <a:endParaRPr lang="en-US"/>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839788" y="2505075"/>
            <a:ext cx="5157787" cy="3684588"/>
          </a:xfrm>
        </p:spPr>
        <p:txBody>
          <a:bodyPr vert="horz" lIns="91440" tIns="45720" rIns="91440" bIns="45720" rtlCol="0" anchor="t">
            <a:normAutofit/>
          </a:bodyPr>
          <a:lstStyle/>
          <a:p>
            <a:r>
              <a:rPr lang="en-US">
                <a:ea typeface="+mn-lt"/>
                <a:cs typeface="+mn-lt"/>
              </a:rPr>
              <a:t>‘I need help in the playground because me and a child had a problem’</a:t>
            </a:r>
          </a:p>
          <a:p>
            <a:r>
              <a:rPr lang="en-US">
                <a:ea typeface="+mn-lt"/>
                <a:cs typeface="+mn-lt"/>
              </a:rPr>
              <a:t>‘Noise made me feel pressure, I was upset and angry’</a:t>
            </a:r>
          </a:p>
          <a:p>
            <a:r>
              <a:rPr lang="en-US">
                <a:ea typeface="+mn-lt"/>
                <a:cs typeface="+mn-lt"/>
              </a:rPr>
              <a:t>‘Sometimes I do scream that’s how I stop hurting people’</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608135" y="1690688"/>
            <a:ext cx="5171282" cy="547785"/>
          </a:xfrm>
        </p:spPr>
        <p:txBody>
          <a:bodyPr>
            <a:normAutofit/>
          </a:bodyPr>
          <a:lstStyle/>
          <a:p>
            <a:r>
              <a:rPr lang="en-US">
                <a:cs typeface="Calibri"/>
              </a:rPr>
              <a:t>The curriculum</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a:xfrm>
            <a:off x="6608135" y="2504162"/>
            <a:ext cx="5183188" cy="3684588"/>
          </a:xfrm>
        </p:spPr>
        <p:txBody>
          <a:bodyPr vert="horz" lIns="91440" tIns="45720" rIns="91440" bIns="45720" rtlCol="0" anchor="t">
            <a:normAutofit fontScale="92500" lnSpcReduction="10000"/>
          </a:bodyPr>
          <a:lstStyle/>
          <a:p>
            <a:r>
              <a:rPr lang="en-US">
                <a:ea typeface="+mn-lt"/>
                <a:cs typeface="+mn-lt"/>
              </a:rPr>
              <a:t>‘I find it difficult to do </a:t>
            </a:r>
            <a:r>
              <a:rPr lang="en-US" err="1">
                <a:ea typeface="+mn-lt"/>
                <a:cs typeface="+mn-lt"/>
              </a:rPr>
              <a:t>maths</a:t>
            </a:r>
            <a:r>
              <a:rPr lang="en-US">
                <a:ea typeface="+mn-lt"/>
                <a:cs typeface="+mn-lt"/>
              </a:rPr>
              <a:t>'</a:t>
            </a:r>
            <a:endParaRPr lang="en-US"/>
          </a:p>
          <a:p>
            <a:r>
              <a:rPr lang="en-US" err="1">
                <a:ea typeface="+mn-lt"/>
                <a:cs typeface="+mn-lt"/>
              </a:rPr>
              <a:t>‘Cause</a:t>
            </a:r>
            <a:r>
              <a:rPr lang="en-US">
                <a:ea typeface="+mn-lt"/>
                <a:cs typeface="+mn-lt"/>
              </a:rPr>
              <a:t> I don’t really like </a:t>
            </a:r>
            <a:r>
              <a:rPr lang="en-US" err="1">
                <a:ea typeface="+mn-lt"/>
                <a:cs typeface="+mn-lt"/>
              </a:rPr>
              <a:t>maths</a:t>
            </a:r>
            <a:r>
              <a:rPr lang="en-US">
                <a:ea typeface="+mn-lt"/>
                <a:cs typeface="+mn-lt"/>
              </a:rPr>
              <a:t>’</a:t>
            </a:r>
            <a:endParaRPr lang="en-US"/>
          </a:p>
          <a:p>
            <a:r>
              <a:rPr lang="en-US">
                <a:ea typeface="+mn-lt"/>
                <a:cs typeface="+mn-lt"/>
              </a:rPr>
              <a:t>‘I hate the mud’</a:t>
            </a:r>
            <a:endParaRPr lang="en-US"/>
          </a:p>
          <a:p>
            <a:r>
              <a:rPr lang="en-US">
                <a:ea typeface="+mn-lt"/>
                <a:cs typeface="+mn-lt"/>
              </a:rPr>
              <a:t>‘I find it difficult because the work is too hard’</a:t>
            </a:r>
            <a:endParaRPr lang="en-US">
              <a:cs typeface="Calibri"/>
            </a:endParaRPr>
          </a:p>
          <a:p>
            <a:r>
              <a:rPr lang="en-US">
                <a:cs typeface="Calibri"/>
              </a:rPr>
              <a:t>‘I find it hard when I am doing PE, sometimes punch people because everyone is shouting and chanting it makes me angry (PE)’</a:t>
            </a:r>
          </a:p>
        </p:txBody>
      </p:sp>
      <p:pic>
        <p:nvPicPr>
          <p:cNvPr id="7" name="Picture 7" descr="A close up of a sign&#10;&#10;Description automatically generated">
            <a:extLst>
              <a:ext uri="{FF2B5EF4-FFF2-40B4-BE49-F238E27FC236}">
                <a16:creationId xmlns:a16="http://schemas.microsoft.com/office/drawing/2014/main" id="{936AFB4E-1643-41E0-A6F5-3C3B61B86285}"/>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50813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(KS2-3)</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416817"/>
          </a:xfrm>
        </p:spPr>
        <p:txBody>
          <a:bodyPr>
            <a:normAutofit lnSpcReduction="10000"/>
          </a:bodyPr>
          <a:lstStyle/>
          <a:p>
            <a:r>
              <a:rPr lang="en-US">
                <a:cs typeface="Calibri"/>
              </a:rPr>
              <a:t>Pressures on teachers</a:t>
            </a:r>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p:txBody>
          <a:bodyPr vert="horz" lIns="91440" tIns="45720" rIns="91440" bIns="45720" rtlCol="0" anchor="t">
            <a:normAutofit fontScale="77500" lnSpcReduction="20000"/>
          </a:bodyPr>
          <a:lstStyle/>
          <a:p>
            <a:r>
              <a:rPr lang="en-US">
                <a:ea typeface="+mn-lt"/>
                <a:cs typeface="+mn-lt"/>
              </a:rPr>
              <a:t>‘There were too many people and I needed so much help, I wasn’t getting any at all, I didn’t cope well’</a:t>
            </a:r>
          </a:p>
          <a:p>
            <a:r>
              <a:rPr lang="en-US">
                <a:ea typeface="+mn-lt"/>
                <a:cs typeface="+mn-lt"/>
              </a:rPr>
              <a:t>‘I say can you help with this? The person says no I’ll come back to you, but they came back at the end of the lesson or at the end of the task’</a:t>
            </a:r>
          </a:p>
          <a:p>
            <a:r>
              <a:rPr lang="en-US">
                <a:ea typeface="+mn-lt"/>
                <a:cs typeface="+mn-lt"/>
              </a:rPr>
              <a:t>‘They didn’t have time to listen’</a:t>
            </a:r>
          </a:p>
          <a:p>
            <a:r>
              <a:rPr lang="en-US">
                <a:ea typeface="+mn-lt"/>
                <a:cs typeface="+mn-lt"/>
              </a:rPr>
              <a:t>‘It is hard for the teachers to get round’</a:t>
            </a:r>
          </a:p>
          <a:p>
            <a:r>
              <a:rPr lang="en-US">
                <a:ea typeface="+mn-lt"/>
                <a:cs typeface="+mn-lt"/>
              </a:rPr>
              <a:t>‘There were too many people and I needed so much help. I wasn’t getting any, at all. I didn’t cope well. So I would kick off a lot’</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172200" y="1691601"/>
            <a:ext cx="5183188" cy="416817"/>
          </a:xfrm>
        </p:spPr>
        <p:txBody>
          <a:bodyPr>
            <a:normAutofit lnSpcReduction="10000"/>
          </a:bodyPr>
          <a:lstStyle/>
          <a:p>
            <a:r>
              <a:rPr lang="en-US">
                <a:cs typeface="Calibri"/>
              </a:rPr>
              <a:t>The environment/approaches</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p:txBody>
          <a:bodyPr vert="horz" lIns="91440" tIns="45720" rIns="91440" bIns="45720" rtlCol="0" anchor="t">
            <a:normAutofit fontScale="77500" lnSpcReduction="20000"/>
          </a:bodyPr>
          <a:lstStyle/>
          <a:p>
            <a:r>
              <a:rPr lang="en-US">
                <a:ea typeface="+mn-lt"/>
                <a:cs typeface="+mn-lt"/>
              </a:rPr>
              <a:t>‘It stresses me out. I feel I start to go crazy. When I’m angry that I feel like I’m going crazy’</a:t>
            </a:r>
          </a:p>
          <a:p>
            <a:r>
              <a:rPr lang="en-US">
                <a:ea typeface="+mn-lt"/>
                <a:cs typeface="+mn-lt"/>
              </a:rPr>
              <a:t>‘The fire alarms there are so high pitched. That’s why I’m glad I’ve left'</a:t>
            </a:r>
          </a:p>
          <a:p>
            <a:r>
              <a:rPr lang="en-US">
                <a:ea typeface="+mn-lt"/>
                <a:cs typeface="+mn-lt"/>
              </a:rPr>
              <a:t>‘They would have my arms like ‘that’ and someone was on the other side, pulling my arms’</a:t>
            </a:r>
          </a:p>
          <a:p>
            <a:r>
              <a:rPr lang="en-US">
                <a:ea typeface="+mn-lt"/>
                <a:cs typeface="+mn-lt"/>
              </a:rPr>
              <a:t>‘Every time the times tables get quick… I used to get one out of ten and others get ten out of ten, but they were too big and there was a timer, you had to read how many you got in front of the class’</a:t>
            </a:r>
          </a:p>
          <a:p>
            <a:endParaRPr lang="en-US">
              <a:ea typeface="+mn-lt"/>
              <a:cs typeface="+mn-lt"/>
            </a:endParaRPr>
          </a:p>
          <a:p>
            <a:endParaRPr lang="en-US">
              <a:ea typeface="+mn-lt"/>
              <a:cs typeface="+mn-lt"/>
            </a:endParaRPr>
          </a:p>
        </p:txBody>
      </p:sp>
      <p:pic>
        <p:nvPicPr>
          <p:cNvPr id="8" name="Picture 7" descr="A close up of a sign&#10;&#10;Description automatically generated">
            <a:extLst>
              <a:ext uri="{FF2B5EF4-FFF2-40B4-BE49-F238E27FC236}">
                <a16:creationId xmlns:a16="http://schemas.microsoft.com/office/drawing/2014/main" id="{CBABF8B3-F80C-4A13-9CDF-2E3EF123BA5E}"/>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99916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(KS4)</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416817"/>
          </a:xfrm>
        </p:spPr>
        <p:txBody>
          <a:bodyPr>
            <a:normAutofit lnSpcReduction="10000"/>
          </a:bodyPr>
          <a:lstStyle/>
          <a:p>
            <a:r>
              <a:rPr lang="en-US">
                <a:cs typeface="Calibri"/>
              </a:rPr>
              <a:t>Lack of in class support</a:t>
            </a:r>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494507" y="2505075"/>
            <a:ext cx="5253037" cy="4220369"/>
          </a:xfrm>
        </p:spPr>
        <p:txBody>
          <a:bodyPr vert="horz" lIns="91440" tIns="45720" rIns="91440" bIns="45720" rtlCol="0" anchor="t">
            <a:normAutofit fontScale="85000" lnSpcReduction="10000"/>
          </a:bodyPr>
          <a:lstStyle/>
          <a:p>
            <a:r>
              <a:rPr lang="en-US">
                <a:ea typeface="+mn-lt"/>
                <a:cs typeface="+mn-lt"/>
              </a:rPr>
              <a:t>‘They didn’t support me, so I was going home crying… because they weren’t helping me through anything, they just told me to get on with it’</a:t>
            </a:r>
          </a:p>
          <a:p>
            <a:r>
              <a:rPr lang="en-US">
                <a:ea typeface="+mn-lt"/>
                <a:cs typeface="+mn-lt"/>
              </a:rPr>
              <a:t>‘The fact is when I asked for help, they wouldn’t give it to me, they would just say I will come back to you’</a:t>
            </a:r>
          </a:p>
          <a:p>
            <a:r>
              <a:rPr lang="en-US">
                <a:ea typeface="+mn-lt"/>
                <a:cs typeface="+mn-lt"/>
              </a:rPr>
              <a:t>‘Thirty children and only one member of staff to support them’</a:t>
            </a:r>
          </a:p>
          <a:p>
            <a:r>
              <a:rPr lang="en-US">
                <a:ea typeface="+mn-lt"/>
                <a:cs typeface="+mn-lt"/>
              </a:rPr>
              <a:t>‘They can’t get round a class of thirty, just helping one child all the time’</a:t>
            </a:r>
          </a:p>
          <a:p>
            <a:endParaRPr lang="en-US">
              <a:ea typeface="+mn-lt"/>
              <a:cs typeface="+mn-lt"/>
            </a:endParaRP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172200" y="1691601"/>
            <a:ext cx="5183188" cy="416817"/>
          </a:xfrm>
        </p:spPr>
        <p:txBody>
          <a:bodyPr>
            <a:normAutofit lnSpcReduction="10000"/>
          </a:bodyPr>
          <a:lstStyle/>
          <a:p>
            <a:r>
              <a:rPr lang="en-US">
                <a:cs typeface="Calibri"/>
              </a:rPr>
              <a:t>The environment/approaches</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p:txBody>
      </p:sp>
      <p:sp>
        <p:nvSpPr>
          <p:cNvPr id="8" name="Content Placeholder 3">
            <a:extLst>
              <a:ext uri="{FF2B5EF4-FFF2-40B4-BE49-F238E27FC236}">
                <a16:creationId xmlns:a16="http://schemas.microsoft.com/office/drawing/2014/main" id="{FC745048-1E18-41C5-8ECA-FDA670355419}"/>
              </a:ext>
            </a:extLst>
          </p:cNvPr>
          <p:cNvSpPr txBox="1">
            <a:spLocks/>
          </p:cNvSpPr>
          <p:nvPr/>
        </p:nvSpPr>
        <p:spPr>
          <a:xfrm>
            <a:off x="6002599" y="2500900"/>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‘He would make us line up on the morning break and dinner to make sure we were all checked’</a:t>
            </a:r>
          </a:p>
          <a:p>
            <a:r>
              <a:rPr lang="en-US">
                <a:ea typeface="+mn-lt"/>
                <a:cs typeface="+mn-lt"/>
              </a:rPr>
              <a:t>‘We would be outside for twenty minutes to make sure we had our coats and correct uniform'</a:t>
            </a:r>
          </a:p>
          <a:p>
            <a:endParaRPr lang="en-US">
              <a:ea typeface="+mn-lt"/>
              <a:cs typeface="+mn-lt"/>
            </a:endParaRPr>
          </a:p>
        </p:txBody>
      </p:sp>
      <p:pic>
        <p:nvPicPr>
          <p:cNvPr id="10" name="Picture 7" descr="A close up of a sign&#10;&#10;Description automatically generated">
            <a:extLst>
              <a:ext uri="{FF2B5EF4-FFF2-40B4-BE49-F238E27FC236}">
                <a16:creationId xmlns:a16="http://schemas.microsoft.com/office/drawing/2014/main" id="{F21AF772-4215-4FB0-9312-78066600167A}"/>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13130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AAE-17F4-409A-A349-1E96F6981C77}"/>
              </a:ext>
            </a:extLst>
          </p:cNvPr>
          <p:cNvSpPr>
            <a:spLocks noGrp="1"/>
          </p:cNvSpPr>
          <p:nvPr>
            <p:ph type="title"/>
          </p:nvPr>
        </p:nvSpPr>
        <p:spPr>
          <a:xfrm>
            <a:off x="4762" y="-3969"/>
            <a:ext cx="10515600" cy="1325563"/>
          </a:xfrm>
        </p:spPr>
        <p:txBody>
          <a:bodyPr>
            <a:normAutofit/>
          </a:bodyPr>
          <a:lstStyle/>
          <a:p>
            <a:r>
              <a:rPr lang="en-US" b="1">
                <a:cs typeface="Calibri Light"/>
              </a:rPr>
              <a:t>Length of time in isolation</a:t>
            </a:r>
            <a:r>
              <a:rPr lang="en-US" b="1" baseline="30000">
                <a:cs typeface="Calibri Light"/>
              </a:rPr>
              <a:t>2</a:t>
            </a:r>
          </a:p>
        </p:txBody>
      </p:sp>
      <p:sp>
        <p:nvSpPr>
          <p:cNvPr id="3" name="Content Placeholder 2">
            <a:extLst>
              <a:ext uri="{FF2B5EF4-FFF2-40B4-BE49-F238E27FC236}">
                <a16:creationId xmlns:a16="http://schemas.microsoft.com/office/drawing/2014/main" id="{AA95703E-16D3-46E8-BC34-D4CEDD81C0C3}"/>
              </a:ext>
            </a:extLst>
          </p:cNvPr>
          <p:cNvSpPr>
            <a:spLocks noGrp="1"/>
          </p:cNvSpPr>
          <p:nvPr>
            <p:ph sz="half" idx="1"/>
          </p:nvPr>
        </p:nvSpPr>
        <p:spPr>
          <a:xfrm>
            <a:off x="100014" y="1099344"/>
            <a:ext cx="6088136" cy="5458619"/>
          </a:xfrm>
        </p:spPr>
        <p:txBody>
          <a:bodyPr vert="horz" lIns="91440" tIns="45720" rIns="91440" bIns="45720" rtlCol="0" anchor="t">
            <a:noAutofit/>
          </a:bodyPr>
          <a:lstStyle/>
          <a:p>
            <a:pPr marL="0" indent="0">
              <a:buNone/>
            </a:pPr>
            <a:r>
              <a:rPr lang="en-US" sz="2000" b="1">
                <a:ea typeface="+mn-lt"/>
                <a:cs typeface="+mn-lt"/>
              </a:rPr>
              <a:t>From DfE </a:t>
            </a:r>
            <a:r>
              <a:rPr lang="en-US" sz="2000" b="1" err="1">
                <a:ea typeface="+mn-lt"/>
                <a:cs typeface="+mn-lt"/>
              </a:rPr>
              <a:t>Behaviour</a:t>
            </a:r>
            <a:r>
              <a:rPr lang="en-US" sz="2000" b="1">
                <a:ea typeface="+mn-lt"/>
                <a:cs typeface="+mn-lt"/>
              </a:rPr>
              <a:t> and Discipline (DfE, 2016)</a:t>
            </a:r>
          </a:p>
          <a:p>
            <a:pPr marL="0" indent="0">
              <a:buNone/>
            </a:pPr>
            <a:r>
              <a:rPr lang="en-US" sz="2000">
                <a:ea typeface="+mn-lt"/>
                <a:cs typeface="+mn-lt"/>
              </a:rPr>
              <a:t>“Schools can adopt a policy which allows disruptive pupils to be placed in an area away from other pupils</a:t>
            </a:r>
            <a:r>
              <a:rPr lang="en-US" sz="2000" b="1">
                <a:ea typeface="+mn-lt"/>
                <a:cs typeface="+mn-lt"/>
              </a:rPr>
              <a:t> for a limited period</a:t>
            </a:r>
            <a:r>
              <a:rPr lang="en-US" sz="2000">
                <a:ea typeface="+mn-lt"/>
                <a:cs typeface="+mn-lt"/>
              </a:rPr>
              <a:t>” (42)</a:t>
            </a:r>
            <a:endParaRPr lang="en-US" sz="2000" b="1">
              <a:ea typeface="+mn-lt"/>
              <a:cs typeface="+mn-lt"/>
            </a:endParaRPr>
          </a:p>
          <a:p>
            <a:pPr marL="0" indent="0">
              <a:buNone/>
            </a:pPr>
            <a:r>
              <a:rPr lang="en-US" sz="2000" b="1">
                <a:ea typeface="+mn-lt"/>
                <a:cs typeface="+mn-lt"/>
              </a:rPr>
              <a:t>“</a:t>
            </a:r>
            <a:r>
              <a:rPr lang="en-US" sz="2000">
                <a:ea typeface="+mn-lt"/>
                <a:cs typeface="+mn-lt"/>
              </a:rPr>
              <a:t>It is for individual</a:t>
            </a:r>
            <a:r>
              <a:rPr lang="en-US" sz="2000" b="1">
                <a:ea typeface="+mn-lt"/>
                <a:cs typeface="+mn-lt"/>
              </a:rPr>
              <a:t> schools to decide how long a pupil should be kept in seclusion or isolation</a:t>
            </a:r>
            <a:r>
              <a:rPr lang="en-US" sz="2000">
                <a:ea typeface="+mn-lt"/>
                <a:cs typeface="+mn-lt"/>
              </a:rPr>
              <a:t>, and for the staff member in charge to determine what pupils may and may not do during the time they are there” (43)</a:t>
            </a:r>
          </a:p>
          <a:p>
            <a:pPr marL="0" indent="0">
              <a:buNone/>
            </a:pPr>
            <a:endParaRPr lang="en-US" sz="2000">
              <a:ea typeface="+mn-lt"/>
              <a:cs typeface="+mn-lt"/>
            </a:endParaRPr>
          </a:p>
          <a:p>
            <a:pPr marL="0" indent="0">
              <a:buNone/>
            </a:pPr>
            <a:r>
              <a:rPr lang="en-US" sz="2200">
                <a:ea typeface="+mn-lt"/>
                <a:cs typeface="+mn-lt"/>
              </a:rPr>
              <a:t>'Emotional abuse is any type of abuse that involves the continual emotional mistreatment of a child. It's sometimes called psychological abuse. Emotional abuse can involve deliberately trying to scare, humiliate, isolate or ignore a child' (NSPCC, 2020)</a:t>
            </a:r>
            <a:endParaRPr lang="en-US" sz="2200">
              <a:cs typeface="Calibri" panose="020F0502020204030204"/>
            </a:endParaRPr>
          </a:p>
        </p:txBody>
      </p:sp>
      <p:pic>
        <p:nvPicPr>
          <p:cNvPr id="4" name="Picture 7" descr="A close up of a sign&#10;&#10;Description automatically generated">
            <a:extLst>
              <a:ext uri="{FF2B5EF4-FFF2-40B4-BE49-F238E27FC236}">
                <a16:creationId xmlns:a16="http://schemas.microsoft.com/office/drawing/2014/main" id="{953D8705-FED8-4762-BFC8-7851271C0C01}"/>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Chart 5">
            <a:extLst>
              <a:ext uri="{FF2B5EF4-FFF2-40B4-BE49-F238E27FC236}">
                <a16:creationId xmlns:a16="http://schemas.microsoft.com/office/drawing/2014/main" id="{2C28ED5A-AC50-4FD3-A3F9-6B77A074A061}"/>
              </a:ext>
            </a:extLst>
          </p:cNvPr>
          <p:cNvGraphicFramePr>
            <a:graphicFrameLocks/>
          </p:cNvGraphicFramePr>
          <p:nvPr>
            <p:extLst>
              <p:ext uri="{D42A27DB-BD31-4B8C-83A1-F6EECF244321}">
                <p14:modId xmlns:p14="http://schemas.microsoft.com/office/powerpoint/2010/main" val="4111809535"/>
              </p:ext>
            </p:extLst>
          </p:nvPr>
        </p:nvGraphicFramePr>
        <p:xfrm>
          <a:off x="6616349" y="1099344"/>
          <a:ext cx="5066570" cy="5458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783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A04B-E36D-45FA-92C0-3E54B1A7FEC7}"/>
              </a:ext>
            </a:extLst>
          </p:cNvPr>
          <p:cNvSpPr>
            <a:spLocks noGrp="1"/>
          </p:cNvSpPr>
          <p:nvPr>
            <p:ph type="title"/>
          </p:nvPr>
        </p:nvSpPr>
        <p:spPr/>
        <p:txBody>
          <a:bodyPr/>
          <a:lstStyle/>
          <a:p>
            <a:r>
              <a:rPr lang="en-US" b="1">
                <a:ea typeface="+mj-lt"/>
                <a:cs typeface="+mj-lt"/>
              </a:rPr>
              <a:t>Impact of isolation (children)</a:t>
            </a:r>
            <a:r>
              <a:rPr lang="en-US" b="1" baseline="30000">
                <a:ea typeface="+mj-lt"/>
                <a:cs typeface="+mj-lt"/>
              </a:rPr>
              <a:t>2</a:t>
            </a:r>
            <a:endParaRPr lang="en-US" b="1"/>
          </a:p>
        </p:txBody>
      </p:sp>
      <p:sp>
        <p:nvSpPr>
          <p:cNvPr id="3" name="Text Placeholder 2">
            <a:extLst>
              <a:ext uri="{FF2B5EF4-FFF2-40B4-BE49-F238E27FC236}">
                <a16:creationId xmlns:a16="http://schemas.microsoft.com/office/drawing/2014/main" id="{FC83D897-0192-4131-B0A1-517755C9CE98}"/>
              </a:ext>
            </a:extLst>
          </p:cNvPr>
          <p:cNvSpPr>
            <a:spLocks noGrp="1"/>
          </p:cNvSpPr>
          <p:nvPr>
            <p:ph type="body" idx="1"/>
          </p:nvPr>
        </p:nvSpPr>
        <p:spPr>
          <a:xfrm>
            <a:off x="839788" y="1691601"/>
            <a:ext cx="5157787" cy="458570"/>
          </a:xfrm>
        </p:spPr>
        <p:txBody>
          <a:bodyPr>
            <a:normAutofit/>
          </a:bodyPr>
          <a:lstStyle/>
          <a:p>
            <a:r>
              <a:rPr lang="en-US">
                <a:cs typeface="Calibri"/>
              </a:rPr>
              <a:t>Impact on mental/physical health</a:t>
            </a:r>
            <a:endParaRPr lang="en-US"/>
          </a:p>
        </p:txBody>
      </p:sp>
      <p:sp>
        <p:nvSpPr>
          <p:cNvPr id="4" name="Content Placeholder 3">
            <a:extLst>
              <a:ext uri="{FF2B5EF4-FFF2-40B4-BE49-F238E27FC236}">
                <a16:creationId xmlns:a16="http://schemas.microsoft.com/office/drawing/2014/main" id="{28629F8F-C62E-4E9A-9A29-2B9FABC5821A}"/>
              </a:ext>
            </a:extLst>
          </p:cNvPr>
          <p:cNvSpPr>
            <a:spLocks noGrp="1"/>
          </p:cNvSpPr>
          <p:nvPr>
            <p:ph sz="half" idx="2"/>
          </p:nvPr>
        </p:nvSpPr>
        <p:spPr>
          <a:xfrm>
            <a:off x="839788" y="2505075"/>
            <a:ext cx="5157787" cy="3987300"/>
          </a:xfrm>
        </p:spPr>
        <p:txBody>
          <a:bodyPr vert="horz" lIns="91440" tIns="45720" rIns="91440" bIns="45720" rtlCol="0" anchor="t">
            <a:noAutofit/>
          </a:bodyPr>
          <a:lstStyle/>
          <a:p>
            <a:pPr>
              <a:spcBef>
                <a:spcPts val="0"/>
              </a:spcBef>
              <a:spcAft>
                <a:spcPts val="600"/>
              </a:spcAft>
            </a:pPr>
            <a:r>
              <a:rPr lang="en-GB" sz="1800">
                <a:cs typeface="Calibri"/>
              </a:rPr>
              <a:t>‘I used to pull my hair out, scratch my face. I couldn’t cope with it at all. The teachers used to sit there and watch me cry’</a:t>
            </a:r>
            <a:endParaRPr lang="en-US" sz="1800">
              <a:ea typeface="+mn-lt"/>
              <a:cs typeface="+mn-lt"/>
            </a:endParaRPr>
          </a:p>
          <a:p>
            <a:pPr>
              <a:spcBef>
                <a:spcPts val="0"/>
              </a:spcBef>
              <a:spcAft>
                <a:spcPts val="600"/>
              </a:spcAft>
            </a:pPr>
            <a:r>
              <a:rPr lang="en-GB" sz="1800">
                <a:cs typeface="Calibri"/>
              </a:rPr>
              <a:t>'They used to call it ‘the bridge’ because it made you want to just jump off a bridge’</a:t>
            </a:r>
            <a:endParaRPr lang="en-US" sz="1800">
              <a:ea typeface="+mn-lt"/>
              <a:cs typeface="+mn-lt"/>
            </a:endParaRPr>
          </a:p>
          <a:p>
            <a:pPr>
              <a:spcBef>
                <a:spcPts val="0"/>
              </a:spcBef>
              <a:spcAft>
                <a:spcPts val="600"/>
              </a:spcAft>
            </a:pPr>
            <a:r>
              <a:rPr lang="en-GB" sz="1800">
                <a:ea typeface="+mn-lt"/>
                <a:cs typeface="+mn-lt"/>
              </a:rPr>
              <a:t>‘It was depressing I felt alone</a:t>
            </a:r>
            <a:r>
              <a:rPr lang="en-GB" sz="1800" i="1">
                <a:ea typeface="+mn-lt"/>
                <a:cs typeface="+mn-lt"/>
              </a:rPr>
              <a:t>'</a:t>
            </a:r>
            <a:endParaRPr lang="en-US">
              <a:ea typeface="+mn-lt"/>
              <a:cs typeface="+mn-lt"/>
            </a:endParaRPr>
          </a:p>
          <a:p>
            <a:pPr>
              <a:spcBef>
                <a:spcPts val="0"/>
              </a:spcBef>
              <a:spcAft>
                <a:spcPts val="600"/>
              </a:spcAft>
            </a:pPr>
            <a:r>
              <a:rPr lang="en-US" sz="1800">
                <a:ea typeface="+mn-lt"/>
                <a:cs typeface="+mn-lt"/>
              </a:rPr>
              <a:t>‘I ended up quite lonely’</a:t>
            </a:r>
          </a:p>
          <a:p>
            <a:pPr>
              <a:spcBef>
                <a:spcPts val="0"/>
              </a:spcBef>
              <a:spcAft>
                <a:spcPts val="600"/>
              </a:spcAft>
            </a:pPr>
            <a:r>
              <a:rPr lang="en-US" sz="1800">
                <a:ea typeface="+mn-lt"/>
                <a:cs typeface="+mn-lt"/>
              </a:rPr>
              <a:t>‘I didn’t like it, it made me feel sick, they just told me to do my work’</a:t>
            </a:r>
          </a:p>
          <a:p>
            <a:pPr>
              <a:spcBef>
                <a:spcPts val="0"/>
              </a:spcBef>
              <a:spcAft>
                <a:spcPts val="600"/>
              </a:spcAft>
            </a:pPr>
            <a:r>
              <a:rPr lang="en-US" sz="1800">
                <a:ea typeface="+mn-lt"/>
                <a:cs typeface="+mn-lt"/>
              </a:rPr>
              <a:t>‘You weren’t allowed to cough or breathe loud’</a:t>
            </a:r>
          </a:p>
          <a:p>
            <a:pPr>
              <a:spcBef>
                <a:spcPts val="0"/>
              </a:spcBef>
              <a:spcAft>
                <a:spcPts val="600"/>
              </a:spcAft>
            </a:pPr>
            <a:r>
              <a:rPr lang="en-US" sz="1800">
                <a:ea typeface="+mn-lt"/>
                <a:cs typeface="+mn-lt"/>
              </a:rPr>
              <a:t>‘You weren’t allowed to turn around or make any noises’</a:t>
            </a:r>
          </a:p>
          <a:p>
            <a:pPr>
              <a:spcBef>
                <a:spcPts val="0"/>
              </a:spcBef>
              <a:spcAft>
                <a:spcPts val="600"/>
              </a:spcAft>
            </a:pPr>
            <a:r>
              <a:rPr lang="en-US" sz="1800">
                <a:ea typeface="+mn-lt"/>
                <a:cs typeface="+mn-lt"/>
              </a:rPr>
              <a:t>‘It made me feel dizzy’.</a:t>
            </a:r>
            <a:endParaRPr lang="en-US" sz="1800">
              <a:cs typeface="Calibri"/>
            </a:endParaRPr>
          </a:p>
        </p:txBody>
      </p:sp>
      <p:sp>
        <p:nvSpPr>
          <p:cNvPr id="5" name="Text Placeholder 4">
            <a:extLst>
              <a:ext uri="{FF2B5EF4-FFF2-40B4-BE49-F238E27FC236}">
                <a16:creationId xmlns:a16="http://schemas.microsoft.com/office/drawing/2014/main" id="{1E2F07B3-7D4A-4EB5-831A-0C330F84F712}"/>
              </a:ext>
            </a:extLst>
          </p:cNvPr>
          <p:cNvSpPr>
            <a:spLocks noGrp="1"/>
          </p:cNvSpPr>
          <p:nvPr>
            <p:ph type="body" sz="quarter" idx="3"/>
          </p:nvPr>
        </p:nvSpPr>
        <p:spPr>
          <a:xfrm>
            <a:off x="6172200" y="1691601"/>
            <a:ext cx="5183188" cy="406379"/>
          </a:xfrm>
        </p:spPr>
        <p:txBody>
          <a:bodyPr>
            <a:normAutofit lnSpcReduction="10000"/>
          </a:bodyPr>
          <a:lstStyle/>
          <a:p>
            <a:r>
              <a:rPr lang="en-US">
                <a:cs typeface="Calibri"/>
              </a:rPr>
              <a:t>Impact on learning</a:t>
            </a:r>
            <a:endParaRPr lang="en-US"/>
          </a:p>
        </p:txBody>
      </p:sp>
      <p:sp>
        <p:nvSpPr>
          <p:cNvPr id="6" name="Content Placeholder 5">
            <a:extLst>
              <a:ext uri="{FF2B5EF4-FFF2-40B4-BE49-F238E27FC236}">
                <a16:creationId xmlns:a16="http://schemas.microsoft.com/office/drawing/2014/main" id="{7587C0D4-081D-4400-8D9A-65E363CF9973}"/>
              </a:ext>
            </a:extLst>
          </p:cNvPr>
          <p:cNvSpPr>
            <a:spLocks noGrp="1"/>
          </p:cNvSpPr>
          <p:nvPr>
            <p:ph sz="quarter" idx="4"/>
          </p:nvPr>
        </p:nvSpPr>
        <p:spPr>
          <a:xfrm>
            <a:off x="6172200" y="2505075"/>
            <a:ext cx="5840804" cy="3684588"/>
          </a:xfrm>
        </p:spPr>
        <p:txBody>
          <a:bodyPr vert="horz" lIns="91440" tIns="45720" rIns="91440" bIns="45720" rtlCol="0" anchor="t">
            <a:noAutofit/>
          </a:bodyPr>
          <a:lstStyle/>
          <a:p>
            <a:pPr>
              <a:lnSpc>
                <a:spcPct val="100000"/>
              </a:lnSpc>
            </a:pPr>
            <a:r>
              <a:rPr lang="en-US" sz="1800">
                <a:ea typeface="+mn-lt"/>
                <a:cs typeface="+mn-lt"/>
              </a:rPr>
              <a:t>‘I didn’t do anything. So that is why I came to this school knowing nothing (alternative provision), I was so behind on everything after two and a half years in isolation’</a:t>
            </a:r>
            <a:endParaRPr lang="en-US" sz="1800">
              <a:cs typeface="Calibri"/>
            </a:endParaRPr>
          </a:p>
          <a:p>
            <a:pPr>
              <a:lnSpc>
                <a:spcPct val="100000"/>
              </a:lnSpc>
            </a:pPr>
            <a:r>
              <a:rPr lang="en-US" sz="1800">
                <a:ea typeface="+mn-lt"/>
                <a:cs typeface="+mn-lt"/>
              </a:rPr>
              <a:t>‘I couldn’t even read or write properly, because they used to kick me out of lessons’</a:t>
            </a:r>
          </a:p>
          <a:p>
            <a:pPr>
              <a:lnSpc>
                <a:spcPct val="100000"/>
              </a:lnSpc>
            </a:pPr>
            <a:r>
              <a:rPr lang="en-US" sz="1800">
                <a:ea typeface="+mn-lt"/>
                <a:cs typeface="+mn-lt"/>
              </a:rPr>
              <a:t>‘They just told you to sit down and get on with your work, no teaching’</a:t>
            </a:r>
            <a:endParaRPr lang="en-US" sz="1800">
              <a:cs typeface="Calibri" panose="020F0502020204030204"/>
            </a:endParaRPr>
          </a:p>
          <a:p>
            <a:pPr>
              <a:lnSpc>
                <a:spcPct val="100000"/>
              </a:lnSpc>
            </a:pPr>
            <a:r>
              <a:rPr lang="en-US" sz="1800">
                <a:ea typeface="+mn-lt"/>
                <a:cs typeface="+mn-lt"/>
              </a:rPr>
              <a:t>‘Not taught just worksheets, just had to figure that shit out for myself, but that’s life isn’t it’</a:t>
            </a:r>
            <a:endParaRPr lang="en-US" sz="1800">
              <a:cs typeface="Calibri"/>
            </a:endParaRPr>
          </a:p>
          <a:p>
            <a:pPr>
              <a:lnSpc>
                <a:spcPct val="100000"/>
              </a:lnSpc>
            </a:pPr>
            <a:r>
              <a:rPr lang="en-US" sz="1800">
                <a:ea typeface="+mn-lt"/>
                <a:cs typeface="+mn-lt"/>
              </a:rPr>
              <a:t>‘If I asked them but they wouldn’t help go through a question. They would do an example and then say they wouldn’t help anymore’</a:t>
            </a:r>
            <a:endParaRPr lang="en-US" sz="1800">
              <a:cs typeface="Calibri"/>
            </a:endParaRPr>
          </a:p>
          <a:p>
            <a:endParaRPr lang="en-US">
              <a:cs typeface="Calibri"/>
            </a:endParaRPr>
          </a:p>
        </p:txBody>
      </p:sp>
      <p:pic>
        <p:nvPicPr>
          <p:cNvPr id="8" name="Picture 7" descr="A close up of a sign&#10;&#10;Description automatically generated">
            <a:extLst>
              <a:ext uri="{FF2B5EF4-FFF2-40B4-BE49-F238E27FC236}">
                <a16:creationId xmlns:a16="http://schemas.microsoft.com/office/drawing/2014/main" id="{F1A97B15-F0C6-4326-B0E3-7BB09CB78E58}"/>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7154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0A1E-F132-44A2-AFDC-794F0D6C51AE}"/>
              </a:ext>
            </a:extLst>
          </p:cNvPr>
          <p:cNvSpPr>
            <a:spLocks noGrp="1"/>
          </p:cNvSpPr>
          <p:nvPr>
            <p:ph type="title"/>
          </p:nvPr>
        </p:nvSpPr>
        <p:spPr>
          <a:xfrm>
            <a:off x="838200" y="668377"/>
            <a:ext cx="10515600" cy="1325563"/>
          </a:xfrm>
        </p:spPr>
        <p:txBody>
          <a:bodyPr>
            <a:normAutofit/>
          </a:bodyPr>
          <a:lstStyle/>
          <a:p>
            <a:r>
              <a:rPr lang="en-US" b="1">
                <a:cs typeface="Calibri Light"/>
              </a:rPr>
              <a:t>Impact of isolation (caregivers)</a:t>
            </a:r>
            <a:r>
              <a:rPr lang="en-US" b="1" baseline="30000">
                <a:cs typeface="Calibri Light"/>
              </a:rPr>
              <a:t>2</a:t>
            </a:r>
            <a:endParaRPr lang="en-US" b="1"/>
          </a:p>
        </p:txBody>
      </p:sp>
      <p:sp>
        <p:nvSpPr>
          <p:cNvPr id="3" name="Content Placeholder 2">
            <a:extLst>
              <a:ext uri="{FF2B5EF4-FFF2-40B4-BE49-F238E27FC236}">
                <a16:creationId xmlns:a16="http://schemas.microsoft.com/office/drawing/2014/main" id="{23E766E4-E3A1-4CD9-A729-EAF4E5478FAF}"/>
              </a:ext>
            </a:extLst>
          </p:cNvPr>
          <p:cNvSpPr>
            <a:spLocks noGrp="1"/>
          </p:cNvSpPr>
          <p:nvPr>
            <p:ph sz="half" idx="1"/>
          </p:nvPr>
        </p:nvSpPr>
        <p:spPr>
          <a:xfrm>
            <a:off x="368474" y="2177456"/>
            <a:ext cx="5567506" cy="3795748"/>
          </a:xfrm>
        </p:spPr>
        <p:txBody>
          <a:bodyPr vert="horz" lIns="91440" tIns="45720" rIns="91440" bIns="45720" rtlCol="0" anchor="t">
            <a:noAutofit/>
          </a:bodyPr>
          <a:lstStyle/>
          <a:p>
            <a:pPr marL="285750" indent="-285750">
              <a:spcBef>
                <a:spcPts val="0"/>
              </a:spcBef>
              <a:spcAft>
                <a:spcPts val="600"/>
              </a:spcAft>
            </a:pPr>
            <a:r>
              <a:rPr lang="en-GB" sz="2000">
                <a:cs typeface="Calibri"/>
              </a:rPr>
              <a:t>'Shoved in a room and not spoken to. That would be for a lot of the time’</a:t>
            </a:r>
            <a:endParaRPr lang="en-US" sz="2000">
              <a:ea typeface="+mn-lt"/>
              <a:cs typeface="+mn-lt"/>
            </a:endParaRPr>
          </a:p>
          <a:p>
            <a:pPr marL="285750" indent="-285750">
              <a:spcBef>
                <a:spcPts val="0"/>
              </a:spcBef>
              <a:spcAft>
                <a:spcPts val="600"/>
              </a:spcAft>
            </a:pPr>
            <a:r>
              <a:rPr lang="en-GB" sz="2000">
                <a:cs typeface="Calibri"/>
              </a:rPr>
              <a:t>'It’s like a prison and they are locked in the room’</a:t>
            </a:r>
            <a:endParaRPr lang="en-US" sz="2000">
              <a:ea typeface="+mn-lt"/>
              <a:cs typeface="+mn-lt"/>
            </a:endParaRPr>
          </a:p>
          <a:p>
            <a:pPr marL="285750" indent="-285750">
              <a:spcBef>
                <a:spcPts val="0"/>
              </a:spcBef>
              <a:spcAft>
                <a:spcPts val="600"/>
              </a:spcAft>
            </a:pPr>
            <a:r>
              <a:rPr lang="en-GB" sz="2000">
                <a:cs typeface="Calibri"/>
              </a:rPr>
              <a:t>'You are basically torturing him. How can you expect him to work when he doesn’t have time to reset himself? When he doesn’t have a break from that room’</a:t>
            </a:r>
            <a:endParaRPr lang="en-US" sz="2000">
              <a:ea typeface="+mn-lt"/>
              <a:cs typeface="+mn-lt"/>
            </a:endParaRPr>
          </a:p>
          <a:p>
            <a:pPr marL="285750" indent="-285750">
              <a:spcBef>
                <a:spcPts val="0"/>
              </a:spcBef>
              <a:spcAft>
                <a:spcPts val="600"/>
              </a:spcAft>
            </a:pPr>
            <a:r>
              <a:rPr lang="en-GB" sz="2000">
                <a:cs typeface="Calibri"/>
              </a:rPr>
              <a:t>‘If you’re going to lock him up in a room well, he’ll just be like a crazed animal’</a:t>
            </a:r>
            <a:endParaRPr lang="en-US" sz="2000">
              <a:ea typeface="+mn-lt"/>
              <a:cs typeface="+mn-lt"/>
            </a:endParaRPr>
          </a:p>
          <a:p>
            <a:pPr marL="285750" indent="-285750">
              <a:spcBef>
                <a:spcPts val="0"/>
              </a:spcBef>
              <a:spcAft>
                <a:spcPts val="600"/>
              </a:spcAft>
            </a:pPr>
            <a:r>
              <a:rPr lang="en-GB" sz="2000">
                <a:cs typeface="Calibri"/>
              </a:rPr>
              <a:t>‘No breaks and not being able to communicate with teachers or peers they don’t get break times, they don’t get lunchtimes. A cold sandwich gets sent from the main school across'</a:t>
            </a:r>
            <a:endParaRPr lang="en-US" sz="2000"/>
          </a:p>
        </p:txBody>
      </p:sp>
      <p:sp>
        <p:nvSpPr>
          <p:cNvPr id="4" name="Content Placeholder 3">
            <a:extLst>
              <a:ext uri="{FF2B5EF4-FFF2-40B4-BE49-F238E27FC236}">
                <a16:creationId xmlns:a16="http://schemas.microsoft.com/office/drawing/2014/main" id="{47DD6E2E-BCAF-4AF1-90C3-2B86EB27E2FE}"/>
              </a:ext>
            </a:extLst>
          </p:cNvPr>
          <p:cNvSpPr>
            <a:spLocks noGrp="1"/>
          </p:cNvSpPr>
          <p:nvPr>
            <p:ph sz="half" idx="2"/>
          </p:nvPr>
        </p:nvSpPr>
        <p:spPr>
          <a:xfrm>
            <a:off x="6256020" y="2177456"/>
            <a:ext cx="5097780" cy="3795748"/>
          </a:xfrm>
        </p:spPr>
        <p:txBody>
          <a:bodyPr vert="horz" lIns="91440" tIns="45720" rIns="91440" bIns="45720" rtlCol="0" anchor="t">
            <a:normAutofit/>
          </a:bodyPr>
          <a:lstStyle/>
          <a:p>
            <a:r>
              <a:rPr lang="en-US" sz="2000">
                <a:cs typeface="Calibri"/>
              </a:rPr>
              <a:t>‘A school we know uses the term lockdown for isolation. ‘We’re putting you in lockdown?’ Wow! It’s like come on. What type of word is that? They’ve got no windows in the room where the child goes. Then they panic and just misbehaves again and gets another day added on’</a:t>
            </a:r>
            <a:endParaRPr lang="en-US" sz="2000">
              <a:ea typeface="+mn-lt"/>
              <a:cs typeface="+mn-lt"/>
            </a:endParaRPr>
          </a:p>
          <a:p>
            <a:r>
              <a:rPr lang="en-US" sz="2000">
                <a:cs typeface="Calibri"/>
              </a:rPr>
              <a:t>‘They had to sit in silence all day. I don’t agree with isolation, sitting in silence he would come home in a complete mood. Because obviously he had sat there for hours, not being able to speak’</a:t>
            </a:r>
            <a:endParaRPr lang="en-US" sz="2000"/>
          </a:p>
        </p:txBody>
      </p:sp>
      <p:pic>
        <p:nvPicPr>
          <p:cNvPr id="5" name="Picture 7" descr="A close up of a sign&#10;&#10;Description automatically generated">
            <a:extLst>
              <a:ext uri="{FF2B5EF4-FFF2-40B4-BE49-F238E27FC236}">
                <a16:creationId xmlns:a16="http://schemas.microsoft.com/office/drawing/2014/main" id="{99E3CE7A-4318-4AB8-9296-94087DF7BC61}"/>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45489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B851-9D81-4616-8CF8-BD2B76A9EBD1}"/>
              </a:ext>
            </a:extLst>
          </p:cNvPr>
          <p:cNvSpPr>
            <a:spLocks noGrp="1"/>
          </p:cNvSpPr>
          <p:nvPr>
            <p:ph type="title"/>
          </p:nvPr>
        </p:nvSpPr>
        <p:spPr/>
        <p:txBody>
          <a:bodyPr/>
          <a:lstStyle/>
          <a:p>
            <a:r>
              <a:rPr lang="en-US" sz="3600" b="1">
                <a:cs typeface="Calibri Light"/>
              </a:rPr>
              <a:t>Nursery headteachers: Segregating children</a:t>
            </a:r>
            <a:r>
              <a:rPr lang="en-US" sz="3600" b="1" baseline="30000">
                <a:cs typeface="Calibri Light"/>
              </a:rPr>
              <a:t>2</a:t>
            </a:r>
          </a:p>
        </p:txBody>
      </p:sp>
      <p:sp>
        <p:nvSpPr>
          <p:cNvPr id="3" name="Text Placeholder 2">
            <a:extLst>
              <a:ext uri="{FF2B5EF4-FFF2-40B4-BE49-F238E27FC236}">
                <a16:creationId xmlns:a16="http://schemas.microsoft.com/office/drawing/2014/main" id="{E296DDA6-914D-4EDF-A08D-AA836D395802}"/>
              </a:ext>
            </a:extLst>
          </p:cNvPr>
          <p:cNvSpPr>
            <a:spLocks noGrp="1"/>
          </p:cNvSpPr>
          <p:nvPr>
            <p:ph type="body" idx="1"/>
          </p:nvPr>
        </p:nvSpPr>
        <p:spPr>
          <a:xfrm>
            <a:off x="839788" y="1691601"/>
            <a:ext cx="5157787" cy="406379"/>
          </a:xfrm>
        </p:spPr>
        <p:txBody>
          <a:bodyPr>
            <a:normAutofit lnSpcReduction="10000"/>
          </a:bodyPr>
          <a:lstStyle/>
          <a:p>
            <a:r>
              <a:rPr lang="en-US">
                <a:cs typeface="Calibri"/>
              </a:rPr>
              <a:t>Reasons for segregating</a:t>
            </a:r>
            <a:endParaRPr lang="en-US"/>
          </a:p>
        </p:txBody>
      </p:sp>
      <p:sp>
        <p:nvSpPr>
          <p:cNvPr id="4" name="Content Placeholder 3">
            <a:extLst>
              <a:ext uri="{FF2B5EF4-FFF2-40B4-BE49-F238E27FC236}">
                <a16:creationId xmlns:a16="http://schemas.microsoft.com/office/drawing/2014/main" id="{49F0AAB2-B700-4AA0-B570-C7360A935C23}"/>
              </a:ext>
            </a:extLst>
          </p:cNvPr>
          <p:cNvSpPr>
            <a:spLocks noGrp="1"/>
          </p:cNvSpPr>
          <p:nvPr>
            <p:ph sz="half" idx="2"/>
          </p:nvPr>
        </p:nvSpPr>
        <p:spPr/>
        <p:txBody>
          <a:bodyPr vert="horz" lIns="91440" tIns="45720" rIns="91440" bIns="45720" rtlCol="0" anchor="t">
            <a:normAutofit fontScale="92500" lnSpcReduction="20000"/>
          </a:bodyPr>
          <a:lstStyle/>
          <a:p>
            <a:r>
              <a:rPr lang="en-US">
                <a:ea typeface="+mn-lt"/>
                <a:cs typeface="+mn-lt"/>
              </a:rPr>
              <a:t>'Huge temper tantrums… scratching members of staff, biting, kicking, all sorts of things it was appropriate to remove him’</a:t>
            </a:r>
          </a:p>
          <a:p>
            <a:r>
              <a:rPr lang="en-US">
                <a:ea typeface="+mn-lt"/>
                <a:cs typeface="+mn-lt"/>
              </a:rPr>
              <a:t>‘For us, it’s very much about having an inclusion policy, not an exclusion policy. We never have time out; we always have time in. If you’re excluded, you will never learn how to behave if you’re not part of the group’</a:t>
            </a:r>
            <a:endParaRPr lang="en-US">
              <a:cs typeface="Calibri"/>
            </a:endParaRPr>
          </a:p>
          <a:p>
            <a:endParaRPr lang="en-US">
              <a:cs typeface="Calibri"/>
            </a:endParaRPr>
          </a:p>
        </p:txBody>
      </p:sp>
      <p:sp>
        <p:nvSpPr>
          <p:cNvPr id="5" name="Text Placeholder 4">
            <a:extLst>
              <a:ext uri="{FF2B5EF4-FFF2-40B4-BE49-F238E27FC236}">
                <a16:creationId xmlns:a16="http://schemas.microsoft.com/office/drawing/2014/main" id="{162C2F5C-13BC-4774-81CE-F3F042B4599D}"/>
              </a:ext>
            </a:extLst>
          </p:cNvPr>
          <p:cNvSpPr>
            <a:spLocks noGrp="1"/>
          </p:cNvSpPr>
          <p:nvPr>
            <p:ph type="body" sz="quarter" idx="3"/>
          </p:nvPr>
        </p:nvSpPr>
        <p:spPr>
          <a:xfrm>
            <a:off x="6172200" y="1691601"/>
            <a:ext cx="5183188" cy="406379"/>
          </a:xfrm>
        </p:spPr>
        <p:txBody>
          <a:bodyPr>
            <a:normAutofit lnSpcReduction="10000"/>
          </a:bodyPr>
          <a:lstStyle/>
          <a:p>
            <a:r>
              <a:rPr lang="en-US">
                <a:cs typeface="Calibri"/>
              </a:rPr>
              <a:t>Responses to behaviour</a:t>
            </a:r>
            <a:endParaRPr lang="en-US"/>
          </a:p>
        </p:txBody>
      </p:sp>
      <p:sp>
        <p:nvSpPr>
          <p:cNvPr id="6" name="Content Placeholder 5">
            <a:extLst>
              <a:ext uri="{FF2B5EF4-FFF2-40B4-BE49-F238E27FC236}">
                <a16:creationId xmlns:a16="http://schemas.microsoft.com/office/drawing/2014/main" id="{6A95471B-9B79-44B7-B34C-489B49A91CE8}"/>
              </a:ext>
            </a:extLst>
          </p:cNvPr>
          <p:cNvSpPr>
            <a:spLocks noGrp="1"/>
          </p:cNvSpPr>
          <p:nvPr>
            <p:ph sz="quarter" idx="4"/>
          </p:nvPr>
        </p:nvSpPr>
        <p:spPr/>
        <p:txBody>
          <a:bodyPr vert="horz" lIns="91440" tIns="45720" rIns="91440" bIns="45720" rtlCol="0" anchor="t">
            <a:normAutofit fontScale="92500" lnSpcReduction="20000"/>
          </a:bodyPr>
          <a:lstStyle/>
          <a:p>
            <a:r>
              <a:rPr lang="en-US">
                <a:ea typeface="+mn-lt"/>
                <a:cs typeface="+mn-lt"/>
              </a:rPr>
              <a:t>‘When a staff member could read that he was ready enough to come back then they would say ‘would you like a cuddle?’</a:t>
            </a:r>
          </a:p>
          <a:p>
            <a:r>
              <a:rPr lang="en-US">
                <a:ea typeface="+mn-lt"/>
                <a:cs typeface="+mn-lt"/>
              </a:rPr>
              <a:t>‘We will come into my room and we’ll sit together and rock until she’s calmed down... At first, I did have to explain to the staff that this isn’t about us rewarding her </a:t>
            </a:r>
            <a:r>
              <a:rPr lang="en-US" err="1">
                <a:ea typeface="+mn-lt"/>
                <a:cs typeface="+mn-lt"/>
              </a:rPr>
              <a:t>behaviour</a:t>
            </a:r>
            <a:r>
              <a:rPr lang="en-US">
                <a:ea typeface="+mn-lt"/>
                <a:cs typeface="+mn-lt"/>
              </a:rPr>
              <a:t>; it’s about us supporting her to learn to regulate it. We’ve got that now’</a:t>
            </a:r>
            <a:endParaRPr lang="en-US">
              <a:cs typeface="Calibri"/>
            </a:endParaRPr>
          </a:p>
        </p:txBody>
      </p:sp>
      <p:pic>
        <p:nvPicPr>
          <p:cNvPr id="7" name="Picture 7" descr="Graphical user interface, text, website&#10;&#10;Description automatically generated">
            <a:extLst>
              <a:ext uri="{FF2B5EF4-FFF2-40B4-BE49-F238E27FC236}">
                <a16:creationId xmlns:a16="http://schemas.microsoft.com/office/drawing/2014/main" id="{81935A07-6EB1-46D9-B427-2A8C4FB9EB2D}"/>
              </a:ext>
            </a:extLst>
          </p:cNvPr>
          <p:cNvPicPr>
            <a:picLocks noChangeAspect="1"/>
          </p:cNvPicPr>
          <p:nvPr/>
        </p:nvPicPr>
        <p:blipFill>
          <a:blip r:embed="rId2"/>
          <a:stretch>
            <a:fillRect/>
          </a:stretch>
        </p:blipFill>
        <p:spPr>
          <a:xfrm>
            <a:off x="10801350" y="28575"/>
            <a:ext cx="1304925" cy="657225"/>
          </a:xfrm>
          <a:prstGeom prst="rect">
            <a:avLst/>
          </a:prstGeom>
        </p:spPr>
      </p:pic>
    </p:spTree>
    <p:extLst>
      <p:ext uri="{BB962C8B-B14F-4D97-AF65-F5344CB8AC3E}">
        <p14:creationId xmlns:p14="http://schemas.microsoft.com/office/powerpoint/2010/main" val="127236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FBEE45-F140-49D5-85EA-C78C24340B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0A1E-F132-44A2-AFDC-794F0D6C51AE}"/>
              </a:ext>
            </a:extLst>
          </p:cNvPr>
          <p:cNvSpPr>
            <a:spLocks noGrp="1"/>
          </p:cNvSpPr>
          <p:nvPr>
            <p:ph type="title"/>
          </p:nvPr>
        </p:nvSpPr>
        <p:spPr>
          <a:xfrm>
            <a:off x="838200" y="365125"/>
            <a:ext cx="10515600" cy="1352195"/>
          </a:xfrm>
        </p:spPr>
        <p:txBody>
          <a:bodyPr>
            <a:normAutofit/>
          </a:bodyPr>
          <a:lstStyle/>
          <a:p>
            <a:r>
              <a:rPr lang="en-US" sz="3600" b="1">
                <a:cs typeface="Calibri Light"/>
              </a:rPr>
              <a:t>Secondary headteachers: reasons for isolation</a:t>
            </a:r>
            <a:r>
              <a:rPr lang="en-US" sz="3600" b="1" baseline="30000"/>
              <a:t>2</a:t>
            </a:r>
            <a:endParaRPr lang="en-US" sz="3600" b="1">
              <a:cs typeface="Calibri Light" panose="020F0302020204030204"/>
            </a:endParaRPr>
          </a:p>
        </p:txBody>
      </p:sp>
      <p:sp>
        <p:nvSpPr>
          <p:cNvPr id="3" name="Content Placeholder 2">
            <a:extLst>
              <a:ext uri="{FF2B5EF4-FFF2-40B4-BE49-F238E27FC236}">
                <a16:creationId xmlns:a16="http://schemas.microsoft.com/office/drawing/2014/main" id="{23E766E4-E3A1-4CD9-A729-EAF4E5478FAF}"/>
              </a:ext>
            </a:extLst>
          </p:cNvPr>
          <p:cNvSpPr>
            <a:spLocks noGrp="1"/>
          </p:cNvSpPr>
          <p:nvPr>
            <p:ph sz="half" idx="1"/>
          </p:nvPr>
        </p:nvSpPr>
        <p:spPr>
          <a:xfrm>
            <a:off x="838200" y="2398626"/>
            <a:ext cx="5158427" cy="3730460"/>
          </a:xfrm>
        </p:spPr>
        <p:txBody>
          <a:bodyPr vert="horz" lIns="91440" tIns="45720" rIns="91440" bIns="45720" rtlCol="0" anchor="t">
            <a:normAutofit/>
          </a:bodyPr>
          <a:lstStyle/>
          <a:p>
            <a:pPr>
              <a:spcBef>
                <a:spcPts val="0"/>
              </a:spcBef>
              <a:spcAft>
                <a:spcPts val="600"/>
              </a:spcAft>
            </a:pPr>
            <a:r>
              <a:rPr lang="en-GB" sz="1600">
                <a:cs typeface="Calibri"/>
              </a:rPr>
              <a:t>‘If we find that a child is finding it hard to get through the door’ (come into school)</a:t>
            </a:r>
            <a:endParaRPr lang="en-US" sz="1600">
              <a:ea typeface="+mn-lt"/>
              <a:cs typeface="+mn-lt"/>
            </a:endParaRPr>
          </a:p>
          <a:p>
            <a:pPr>
              <a:spcBef>
                <a:spcPts val="0"/>
              </a:spcBef>
              <a:spcAft>
                <a:spcPts val="600"/>
              </a:spcAft>
            </a:pPr>
            <a:r>
              <a:rPr lang="en-GB" sz="1600">
                <a:cs typeface="Calibri"/>
              </a:rPr>
              <a:t>'My assistant head in charge of that area is a bit soft and will say ‘I don’t want to send him home, or he’s a looked after child’ so we sit him in the corridor outside, and say let’s contain him'</a:t>
            </a:r>
            <a:endParaRPr lang="en-US" sz="1600">
              <a:ea typeface="+mn-lt"/>
              <a:cs typeface="+mn-lt"/>
            </a:endParaRPr>
          </a:p>
          <a:p>
            <a:pPr>
              <a:spcBef>
                <a:spcPts val="0"/>
              </a:spcBef>
              <a:spcAft>
                <a:spcPts val="600"/>
              </a:spcAft>
            </a:pPr>
            <a:r>
              <a:rPr lang="en-GB" sz="1600">
                <a:cs typeface="Calibri"/>
              </a:rPr>
              <a:t>‘If children are not behaving to the standards we expect’</a:t>
            </a:r>
            <a:endParaRPr lang="en-US" sz="1600">
              <a:ea typeface="+mn-lt"/>
              <a:cs typeface="+mn-lt"/>
            </a:endParaRPr>
          </a:p>
          <a:p>
            <a:pPr>
              <a:spcBef>
                <a:spcPts val="0"/>
              </a:spcBef>
              <a:spcAft>
                <a:spcPts val="600"/>
              </a:spcAft>
            </a:pPr>
            <a:r>
              <a:rPr lang="en-GB" sz="1600">
                <a:cs typeface="Calibri"/>
              </a:rPr>
              <a:t>‘Say they have had an argument with the teacher or sworn at the teacher then they would be in internal exclusion. Years ago you would have put somebody out for that’</a:t>
            </a:r>
            <a:endParaRPr lang="en-US" sz="1600">
              <a:ea typeface="+mn-lt"/>
              <a:cs typeface="+mn-lt"/>
            </a:endParaRPr>
          </a:p>
          <a:p>
            <a:pPr>
              <a:spcBef>
                <a:spcPts val="0"/>
              </a:spcBef>
              <a:spcAft>
                <a:spcPts val="600"/>
              </a:spcAft>
            </a:pPr>
            <a:r>
              <a:rPr lang="en-GB" sz="1600">
                <a:cs typeface="Calibri"/>
              </a:rPr>
              <a:t>‘We use isolation as an evidence-gathering tool, especially for young people with EHCPs. So they’re saying ‘we can’t manage’ so we’re saying ‘well prove you can’t manage’ </a:t>
            </a:r>
            <a:endParaRPr lang="en-US" sz="1600"/>
          </a:p>
        </p:txBody>
      </p:sp>
      <p:sp>
        <p:nvSpPr>
          <p:cNvPr id="4" name="Content Placeholder 3">
            <a:extLst>
              <a:ext uri="{FF2B5EF4-FFF2-40B4-BE49-F238E27FC236}">
                <a16:creationId xmlns:a16="http://schemas.microsoft.com/office/drawing/2014/main" id="{47DD6E2E-BCAF-4AF1-90C3-2B86EB27E2FE}"/>
              </a:ext>
            </a:extLst>
          </p:cNvPr>
          <p:cNvSpPr>
            <a:spLocks noGrp="1"/>
          </p:cNvSpPr>
          <p:nvPr>
            <p:ph sz="half" idx="2"/>
          </p:nvPr>
        </p:nvSpPr>
        <p:spPr>
          <a:xfrm>
            <a:off x="6189154" y="2398626"/>
            <a:ext cx="5164645" cy="3730460"/>
          </a:xfrm>
        </p:spPr>
        <p:txBody>
          <a:bodyPr vert="horz" lIns="91440" tIns="45720" rIns="91440" bIns="45720" rtlCol="0" anchor="t">
            <a:normAutofit/>
          </a:bodyPr>
          <a:lstStyle/>
          <a:p>
            <a:pPr>
              <a:spcBef>
                <a:spcPts val="0"/>
              </a:spcBef>
              <a:spcAft>
                <a:spcPts val="600"/>
              </a:spcAft>
            </a:pPr>
            <a:r>
              <a:rPr lang="en-GB" sz="1700">
                <a:cs typeface="Calibri"/>
              </a:rPr>
              <a:t>‘A lot of students hate being in there, so they will do anything to not be in there. It’s a quiet environment. You sit there on your own in silence; they generally don’t like being in there’</a:t>
            </a:r>
            <a:endParaRPr lang="en-US" sz="1700">
              <a:ea typeface="+mn-lt"/>
              <a:cs typeface="+mn-lt"/>
            </a:endParaRPr>
          </a:p>
          <a:p>
            <a:pPr>
              <a:spcBef>
                <a:spcPts val="0"/>
              </a:spcBef>
              <a:spcAft>
                <a:spcPts val="600"/>
              </a:spcAft>
            </a:pPr>
            <a:r>
              <a:rPr lang="en-GB" sz="1700">
                <a:cs typeface="Calibri"/>
              </a:rPr>
              <a:t>‘We don’t exclude you from breaks and lunchtimes, we are humane (laughs) please make sure that goes into the report. We do set toilet time and we still feed people. The parents are informed and there is no parental consent sought’</a:t>
            </a:r>
            <a:endParaRPr lang="en-GB" sz="1700">
              <a:ea typeface="+mn-lt"/>
              <a:cs typeface="+mn-lt"/>
            </a:endParaRPr>
          </a:p>
          <a:p>
            <a:pPr>
              <a:spcBef>
                <a:spcPts val="0"/>
              </a:spcBef>
              <a:spcAft>
                <a:spcPts val="600"/>
              </a:spcAft>
            </a:pPr>
            <a:r>
              <a:rPr lang="en-GB" sz="1700">
                <a:cs typeface="Calibri"/>
              </a:rPr>
              <a:t>‘Isolation is a small </a:t>
            </a:r>
            <a:r>
              <a:rPr lang="en-GB" sz="1700" err="1">
                <a:cs typeface="Calibri"/>
              </a:rPr>
              <a:t>boothed</a:t>
            </a:r>
            <a:r>
              <a:rPr lang="en-GB" sz="1700">
                <a:cs typeface="Calibri"/>
              </a:rPr>
              <a:t> room which is not very nice, where they are working quietly with school behavioural managers, some of whom are leaders. They might be in there for the rest of the lesson, the morning, or the day’</a:t>
            </a:r>
            <a:endParaRPr lang="en-GB" sz="1700"/>
          </a:p>
        </p:txBody>
      </p:sp>
      <p:pic>
        <p:nvPicPr>
          <p:cNvPr id="5" name="Picture 7" descr="A close up of a sign&#10;&#10;Description automatically generated">
            <a:extLst>
              <a:ext uri="{FF2B5EF4-FFF2-40B4-BE49-F238E27FC236}">
                <a16:creationId xmlns:a16="http://schemas.microsoft.com/office/drawing/2014/main" id="{99E3CE7A-4318-4AB8-9296-94087DF7BC61}"/>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86210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4F22-C54D-4488-88B8-E685BC0E3270}"/>
              </a:ext>
            </a:extLst>
          </p:cNvPr>
          <p:cNvSpPr>
            <a:spLocks noGrp="1"/>
          </p:cNvSpPr>
          <p:nvPr>
            <p:ph type="title"/>
          </p:nvPr>
        </p:nvSpPr>
        <p:spPr/>
        <p:txBody>
          <a:bodyPr/>
          <a:lstStyle/>
          <a:p>
            <a:r>
              <a:rPr lang="en-US" sz="3600" b="1">
                <a:cs typeface="Calibri Light"/>
              </a:rPr>
              <a:t>Effectiveness of isolation (SENCOs)</a:t>
            </a:r>
            <a:r>
              <a:rPr lang="en-US" sz="3600" b="1" baseline="30000">
                <a:cs typeface="Calibri Light"/>
              </a:rPr>
              <a:t>2</a:t>
            </a:r>
            <a:endParaRPr lang="en-US" sz="3600" b="1" baseline="30000"/>
          </a:p>
        </p:txBody>
      </p:sp>
      <p:sp>
        <p:nvSpPr>
          <p:cNvPr id="3" name="Content Placeholder 2">
            <a:extLst>
              <a:ext uri="{FF2B5EF4-FFF2-40B4-BE49-F238E27FC236}">
                <a16:creationId xmlns:a16="http://schemas.microsoft.com/office/drawing/2014/main" id="{43EB6565-58BD-4149-BBF5-E0612C256899}"/>
              </a:ext>
            </a:extLst>
          </p:cNvPr>
          <p:cNvSpPr>
            <a:spLocks noGrp="1"/>
          </p:cNvSpPr>
          <p:nvPr>
            <p:ph idx="1"/>
          </p:nvPr>
        </p:nvSpPr>
        <p:spPr/>
        <p:txBody>
          <a:bodyPr vert="horz" lIns="91440" tIns="45720" rIns="91440" bIns="45720" rtlCol="0" anchor="t">
            <a:normAutofit/>
          </a:bodyPr>
          <a:lstStyle/>
          <a:p>
            <a:r>
              <a:rPr lang="en-US">
                <a:ea typeface="+mn-lt"/>
                <a:cs typeface="+mn-lt"/>
              </a:rPr>
              <a:t>‘As an immediate response when a child is having an episode to get them out of that lesson and get them back into the next one, yes I think that has quite a good effect’</a:t>
            </a:r>
          </a:p>
          <a:p>
            <a:r>
              <a:rPr lang="en-US">
                <a:ea typeface="+mn-lt"/>
                <a:cs typeface="+mn-lt"/>
              </a:rPr>
              <a:t>‘When it’s repeating it’s the same children going in the room time after time, there is no learning, no improvement </a:t>
            </a:r>
            <a:r>
              <a:rPr lang="en-US" err="1">
                <a:ea typeface="+mn-lt"/>
                <a:cs typeface="+mn-lt"/>
              </a:rPr>
              <a:t>behaviour</a:t>
            </a:r>
            <a:r>
              <a:rPr lang="en-US">
                <a:ea typeface="+mn-lt"/>
                <a:cs typeface="+mn-lt"/>
              </a:rPr>
              <a:t> and no I don’t think it works. They have identified needs not being addressed. It just helps the rest of the cohort move on with their learning. It doesn’t sort the problem out for that particular child’</a:t>
            </a:r>
          </a:p>
        </p:txBody>
      </p:sp>
      <p:pic>
        <p:nvPicPr>
          <p:cNvPr id="4" name="Picture 4" descr="Graphical user interface, text, website&#10;&#10;Description automatically generated">
            <a:extLst>
              <a:ext uri="{FF2B5EF4-FFF2-40B4-BE49-F238E27FC236}">
                <a16:creationId xmlns:a16="http://schemas.microsoft.com/office/drawing/2014/main" id="{1990DDEB-8ADB-4A28-AB1A-3D5B0742455B}"/>
              </a:ext>
            </a:extLst>
          </p:cNvPr>
          <p:cNvPicPr>
            <a:picLocks noChangeAspect="1"/>
          </p:cNvPicPr>
          <p:nvPr/>
        </p:nvPicPr>
        <p:blipFill>
          <a:blip r:embed="rId2"/>
          <a:stretch>
            <a:fillRect/>
          </a:stretch>
        </p:blipFill>
        <p:spPr>
          <a:xfrm>
            <a:off x="10634662" y="195262"/>
            <a:ext cx="1304925" cy="657225"/>
          </a:xfrm>
          <a:prstGeom prst="rect">
            <a:avLst/>
          </a:prstGeom>
        </p:spPr>
      </p:pic>
    </p:spTree>
    <p:extLst>
      <p:ext uri="{BB962C8B-B14F-4D97-AF65-F5344CB8AC3E}">
        <p14:creationId xmlns:p14="http://schemas.microsoft.com/office/powerpoint/2010/main" val="259105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4402377" cy="392277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CB74436-EB87-4612-8390-23B6C4C034BC}"/>
              </a:ext>
            </a:extLst>
          </p:cNvPr>
          <p:cNvSpPr>
            <a:spLocks noGrp="1"/>
          </p:cNvSpPr>
          <p:nvPr>
            <p:ph type="title"/>
          </p:nvPr>
        </p:nvSpPr>
        <p:spPr>
          <a:xfrm>
            <a:off x="774700" y="761999"/>
            <a:ext cx="3759200" cy="3300984"/>
          </a:xfrm>
        </p:spPr>
        <p:txBody>
          <a:bodyPr>
            <a:normAutofit/>
          </a:bodyPr>
          <a:lstStyle/>
          <a:p>
            <a:r>
              <a:rPr lang="en-US">
                <a:solidFill>
                  <a:srgbClr val="FFFFFF"/>
                </a:solidFill>
                <a:ea typeface="+mj-lt"/>
                <a:cs typeface="+mj-lt"/>
              </a:rPr>
              <a:t>Profile</a:t>
            </a:r>
          </a:p>
          <a:p>
            <a:endParaRPr lang="en-US">
              <a:solidFill>
                <a:srgbClr val="FFFFFF"/>
              </a:solidFill>
              <a:cs typeface="Calibri Light"/>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8344" y="446007"/>
            <a:ext cx="6684131" cy="3922776"/>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D98AFD-1689-44AF-81B3-605FA7A1C64E}"/>
              </a:ext>
            </a:extLst>
          </p:cNvPr>
          <p:cNvSpPr>
            <a:spLocks noGrp="1"/>
          </p:cNvSpPr>
          <p:nvPr>
            <p:ph idx="1"/>
          </p:nvPr>
        </p:nvSpPr>
        <p:spPr>
          <a:xfrm>
            <a:off x="5363497" y="761999"/>
            <a:ext cx="6038511" cy="3300984"/>
          </a:xfrm>
        </p:spPr>
        <p:txBody>
          <a:bodyPr vert="horz" lIns="91440" tIns="45720" rIns="91440" bIns="45720" rtlCol="0" anchor="ctr">
            <a:normAutofit fontScale="92500" lnSpcReduction="10000"/>
          </a:bodyPr>
          <a:lstStyle/>
          <a:p>
            <a:pPr>
              <a:buFont typeface="Arial"/>
              <a:buChar char="•"/>
            </a:pPr>
            <a:r>
              <a:rPr lang="en-GB" sz="2000">
                <a:ea typeface="+mn-lt"/>
                <a:cs typeface="+mn-lt"/>
              </a:rPr>
              <a:t>Senior Lecturer and Researcher</a:t>
            </a:r>
            <a:endParaRPr lang="en-US" sz="2000">
              <a:ea typeface="+mn-lt"/>
              <a:cs typeface="+mn-lt"/>
            </a:endParaRPr>
          </a:p>
          <a:p>
            <a:pPr>
              <a:buFont typeface="Arial"/>
              <a:buChar char="•"/>
            </a:pPr>
            <a:r>
              <a:rPr lang="en-GB" sz="2000">
                <a:ea typeface="+mn-lt"/>
                <a:cs typeface="+mn-lt"/>
              </a:rPr>
              <a:t>Programme Leader and Tutor NASENCO </a:t>
            </a:r>
            <a:endParaRPr lang="en-US" sz="2000">
              <a:ea typeface="+mn-lt"/>
              <a:cs typeface="+mn-lt"/>
            </a:endParaRPr>
          </a:p>
          <a:p>
            <a:pPr>
              <a:buFont typeface="Arial"/>
              <a:buChar char="•"/>
            </a:pPr>
            <a:r>
              <a:rPr lang="en-GB" sz="2000">
                <a:ea typeface="+mn-lt"/>
                <a:cs typeface="+mn-lt"/>
              </a:rPr>
              <a:t>Author for Sage Publishers</a:t>
            </a:r>
            <a:r>
              <a:rPr lang="en-US" sz="2000">
                <a:ea typeface="+mn-lt"/>
                <a:cs typeface="+mn-lt"/>
              </a:rPr>
              <a:t> </a:t>
            </a:r>
          </a:p>
          <a:p>
            <a:pPr>
              <a:buFont typeface="Arial"/>
              <a:buChar char="•"/>
            </a:pPr>
            <a:r>
              <a:rPr lang="en-GB" sz="2000">
                <a:ea typeface="+mn-lt"/>
                <a:cs typeface="+mn-lt"/>
              </a:rPr>
              <a:t>Convenor Interdisciplinary Research Network: Adverse Childhood Experiences North East</a:t>
            </a:r>
            <a:r>
              <a:rPr lang="en-US" sz="2000">
                <a:ea typeface="+mn-lt"/>
                <a:cs typeface="+mn-lt"/>
              </a:rPr>
              <a:t> </a:t>
            </a:r>
          </a:p>
          <a:p>
            <a:pPr>
              <a:buFont typeface="Arial"/>
              <a:buChar char="•"/>
            </a:pPr>
            <a:r>
              <a:rPr lang="en-GB" sz="2000">
                <a:ea typeface="+mn-lt"/>
                <a:cs typeface="+mn-lt"/>
              </a:rPr>
              <a:t>Chair: Independent SENCO Network</a:t>
            </a:r>
            <a:r>
              <a:rPr lang="en-US" sz="2000">
                <a:ea typeface="+mn-lt"/>
                <a:cs typeface="+mn-lt"/>
              </a:rPr>
              <a:t> </a:t>
            </a:r>
          </a:p>
          <a:p>
            <a:pPr>
              <a:buFont typeface="Arial"/>
              <a:buChar char="•"/>
            </a:pPr>
            <a:r>
              <a:rPr lang="en-GB" sz="2000">
                <a:ea typeface="+mn-lt"/>
                <a:cs typeface="+mn-lt"/>
              </a:rPr>
              <a:t>Senior Fellow Higher Education Academy</a:t>
            </a:r>
            <a:r>
              <a:rPr lang="en-US" sz="2000">
                <a:ea typeface="+mn-lt"/>
                <a:cs typeface="+mn-lt"/>
              </a:rPr>
              <a:t> </a:t>
            </a:r>
          </a:p>
          <a:p>
            <a:pPr>
              <a:buFont typeface="Arial"/>
              <a:buChar char="•"/>
            </a:pPr>
            <a:r>
              <a:rPr lang="en-GB" sz="2000">
                <a:ea typeface="+mn-lt"/>
                <a:cs typeface="+mn-lt"/>
              </a:rPr>
              <a:t>Vice-Chancellor Teaching Fellow</a:t>
            </a:r>
            <a:endParaRPr lang="en-US" sz="2000"/>
          </a:p>
          <a:p>
            <a:pPr>
              <a:buFont typeface="Arial"/>
            </a:pPr>
            <a:r>
              <a:rPr lang="en-GB" sz="2000">
                <a:cs typeface="Calibri"/>
              </a:rPr>
              <a:t>5 monographs, 4 journal articles, 2 books, 2 policy briefs</a:t>
            </a:r>
          </a:p>
          <a:p>
            <a:endParaRPr lang="en-US" sz="2000">
              <a:cs typeface="Calibri"/>
            </a:endParaRPr>
          </a:p>
        </p:txBody>
      </p:sp>
      <p:sp>
        <p:nvSpPr>
          <p:cNvPr id="31" name="Rectangle 30">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538155"/>
            <a:ext cx="4398091" cy="1856232"/>
          </a:xfrm>
          <a:prstGeom prst="rect">
            <a:avLst/>
          </a:prstGeom>
          <a:solidFill>
            <a:srgbClr val="464E5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0F548440-0A73-4369-ADEC-D745D7090E86}"/>
              </a:ext>
            </a:extLst>
          </p:cNvPr>
          <p:cNvSpPr txBox="1"/>
          <p:nvPr/>
        </p:nvSpPr>
        <p:spPr>
          <a:xfrm>
            <a:off x="597988" y="5013412"/>
            <a:ext cx="40584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cs typeface="Calibri"/>
              </a:rPr>
              <a:t>1. Introductions</a:t>
            </a:r>
          </a:p>
        </p:txBody>
      </p:sp>
      <p:pic>
        <p:nvPicPr>
          <p:cNvPr id="4" name="Picture 7" descr="A close up of a sign&#10;&#10;Description automatically generated">
            <a:extLst>
              <a:ext uri="{FF2B5EF4-FFF2-40B4-BE49-F238E27FC236}">
                <a16:creationId xmlns:a16="http://schemas.microsoft.com/office/drawing/2014/main" id="{03035641-6FA6-41CC-9EA0-F9B3427D7255}"/>
              </a:ext>
            </a:extLst>
          </p:cNvPr>
          <p:cNvPicPr>
            <a:picLocks noChangeAspect="1"/>
          </p:cNvPicPr>
          <p:nvPr/>
        </p:nvPicPr>
        <p:blipFill>
          <a:blip r:embed="rId2"/>
          <a:stretch>
            <a:fillRect/>
          </a:stretch>
        </p:blipFill>
        <p:spPr>
          <a:xfrm>
            <a:off x="10725150" y="154781"/>
            <a:ext cx="1302544" cy="654844"/>
          </a:xfrm>
          <a:prstGeom prst="rect">
            <a:avLst/>
          </a:prstGeom>
        </p:spPr>
      </p:pic>
      <p:pic>
        <p:nvPicPr>
          <p:cNvPr id="8" name="Picture 9" descr="Logo, company name&#10;&#10;Description automatically generated">
            <a:extLst>
              <a:ext uri="{FF2B5EF4-FFF2-40B4-BE49-F238E27FC236}">
                <a16:creationId xmlns:a16="http://schemas.microsoft.com/office/drawing/2014/main" id="{51C245D8-F8BB-4B21-A855-EE4EC7EC27B8}"/>
              </a:ext>
            </a:extLst>
          </p:cNvPr>
          <p:cNvPicPr>
            <a:picLocks noChangeAspect="1"/>
          </p:cNvPicPr>
          <p:nvPr/>
        </p:nvPicPr>
        <p:blipFill>
          <a:blip r:embed="rId3"/>
          <a:stretch>
            <a:fillRect/>
          </a:stretch>
        </p:blipFill>
        <p:spPr>
          <a:xfrm>
            <a:off x="10096783" y="4062983"/>
            <a:ext cx="1633159" cy="2184709"/>
          </a:xfrm>
          <a:prstGeom prst="rect">
            <a:avLst/>
          </a:prstGeom>
        </p:spPr>
      </p:pic>
      <p:pic>
        <p:nvPicPr>
          <p:cNvPr id="10" name="Picture 11" descr="Text, whiteboard&#10;&#10;Description automatically generated">
            <a:extLst>
              <a:ext uri="{FF2B5EF4-FFF2-40B4-BE49-F238E27FC236}">
                <a16:creationId xmlns:a16="http://schemas.microsoft.com/office/drawing/2014/main" id="{8712565F-970D-4003-95DE-FDF852070260}"/>
              </a:ext>
            </a:extLst>
          </p:cNvPr>
          <p:cNvPicPr>
            <a:picLocks noChangeAspect="1"/>
          </p:cNvPicPr>
          <p:nvPr/>
        </p:nvPicPr>
        <p:blipFill>
          <a:blip r:embed="rId4"/>
          <a:stretch>
            <a:fillRect/>
          </a:stretch>
        </p:blipFill>
        <p:spPr>
          <a:xfrm>
            <a:off x="5007182" y="4062983"/>
            <a:ext cx="1962127" cy="2637454"/>
          </a:xfrm>
          <a:prstGeom prst="rect">
            <a:avLst/>
          </a:prstGeom>
        </p:spPr>
      </p:pic>
      <p:pic>
        <p:nvPicPr>
          <p:cNvPr id="12" name="Picture 12" descr="Text&#10;&#10;Description automatically generated">
            <a:extLst>
              <a:ext uri="{FF2B5EF4-FFF2-40B4-BE49-F238E27FC236}">
                <a16:creationId xmlns:a16="http://schemas.microsoft.com/office/drawing/2014/main" id="{CE0B6C5F-2CA9-4C34-8259-9C0A7AF9EA1E}"/>
              </a:ext>
            </a:extLst>
          </p:cNvPr>
          <p:cNvPicPr>
            <a:picLocks noChangeAspect="1"/>
          </p:cNvPicPr>
          <p:nvPr/>
        </p:nvPicPr>
        <p:blipFill>
          <a:blip r:embed="rId5"/>
          <a:stretch>
            <a:fillRect/>
          </a:stretch>
        </p:blipFill>
        <p:spPr>
          <a:xfrm>
            <a:off x="6969309" y="4062983"/>
            <a:ext cx="3100694" cy="1851481"/>
          </a:xfrm>
          <a:prstGeom prst="rect">
            <a:avLst/>
          </a:prstGeom>
        </p:spPr>
      </p:pic>
    </p:spTree>
    <p:extLst>
      <p:ext uri="{BB962C8B-B14F-4D97-AF65-F5344CB8AC3E}">
        <p14:creationId xmlns:p14="http://schemas.microsoft.com/office/powerpoint/2010/main" val="193805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0F3B-CED3-41FC-B0F1-A18F740F9C5D}"/>
              </a:ext>
            </a:extLst>
          </p:cNvPr>
          <p:cNvSpPr>
            <a:spLocks noGrp="1"/>
          </p:cNvSpPr>
          <p:nvPr>
            <p:ph type="title"/>
          </p:nvPr>
        </p:nvSpPr>
        <p:spPr/>
        <p:txBody>
          <a:bodyPr/>
          <a:lstStyle/>
          <a:p>
            <a:r>
              <a:rPr lang="en-US" sz="3600" b="1">
                <a:cs typeface="Calibri Light"/>
              </a:rPr>
              <a:t>Health professional views on isolation booths</a:t>
            </a:r>
            <a:r>
              <a:rPr lang="en-US" sz="3600" b="1" baseline="30000">
                <a:cs typeface="Calibri Light"/>
              </a:rPr>
              <a:t>2</a:t>
            </a:r>
            <a:endParaRPr lang="en-US" sz="3600" b="1" baseline="30000"/>
          </a:p>
        </p:txBody>
      </p:sp>
      <p:sp>
        <p:nvSpPr>
          <p:cNvPr id="3" name="Text Placeholder 2">
            <a:extLst>
              <a:ext uri="{FF2B5EF4-FFF2-40B4-BE49-F238E27FC236}">
                <a16:creationId xmlns:a16="http://schemas.microsoft.com/office/drawing/2014/main" id="{7EADB13B-4D19-4D4A-850F-EB0E1A2C3CFA}"/>
              </a:ext>
            </a:extLst>
          </p:cNvPr>
          <p:cNvSpPr>
            <a:spLocks noGrp="1"/>
          </p:cNvSpPr>
          <p:nvPr>
            <p:ph type="body" idx="1"/>
          </p:nvPr>
        </p:nvSpPr>
        <p:spPr>
          <a:xfrm>
            <a:off x="839788" y="1691601"/>
            <a:ext cx="5157787" cy="458570"/>
          </a:xfrm>
        </p:spPr>
        <p:txBody>
          <a:bodyPr/>
          <a:lstStyle/>
          <a:p>
            <a:r>
              <a:rPr lang="en-US">
                <a:cs typeface="Calibri"/>
              </a:rPr>
              <a:t>Mental health implications</a:t>
            </a:r>
            <a:endParaRPr lang="en-US"/>
          </a:p>
        </p:txBody>
      </p:sp>
      <p:sp>
        <p:nvSpPr>
          <p:cNvPr id="4" name="Content Placeholder 3">
            <a:extLst>
              <a:ext uri="{FF2B5EF4-FFF2-40B4-BE49-F238E27FC236}">
                <a16:creationId xmlns:a16="http://schemas.microsoft.com/office/drawing/2014/main" id="{12075C25-D959-41D4-AE28-BCC7A94957CB}"/>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‘You could say that the isolation booths are false imprisonment'</a:t>
            </a:r>
            <a:endParaRPr lang="en-US"/>
          </a:p>
          <a:p>
            <a:r>
              <a:rPr lang="en-US">
                <a:ea typeface="+mn-lt"/>
                <a:cs typeface="+mn-lt"/>
              </a:rPr>
              <a:t>‘what is the impact of isolation on children with regulation needs, isolation is not a reasonable adjustment’</a:t>
            </a:r>
            <a:endParaRPr lang="en-US"/>
          </a:p>
          <a:p>
            <a:r>
              <a:rPr lang="en-US">
                <a:ea typeface="+mn-lt"/>
                <a:cs typeface="+mn-lt"/>
              </a:rPr>
              <a:t>‘The impact of sitting in silence for a day, week, month or year, you just cannot imagine’</a:t>
            </a:r>
          </a:p>
          <a:p>
            <a:r>
              <a:rPr lang="en-US">
                <a:ea typeface="+mn-lt"/>
                <a:cs typeface="+mn-lt"/>
              </a:rPr>
              <a:t>‘By stripping children of their dignity you are perpetrating a corrosive culture, it is </a:t>
            </a:r>
            <a:r>
              <a:rPr lang="en-US" err="1">
                <a:ea typeface="+mn-lt"/>
                <a:cs typeface="+mn-lt"/>
              </a:rPr>
              <a:t>dehumanising</a:t>
            </a:r>
            <a:r>
              <a:rPr lang="en-US">
                <a:ea typeface="+mn-lt"/>
                <a:cs typeface="+mn-lt"/>
              </a:rPr>
              <a:t>’</a:t>
            </a:r>
          </a:p>
        </p:txBody>
      </p:sp>
      <p:sp>
        <p:nvSpPr>
          <p:cNvPr id="5" name="Text Placeholder 4">
            <a:extLst>
              <a:ext uri="{FF2B5EF4-FFF2-40B4-BE49-F238E27FC236}">
                <a16:creationId xmlns:a16="http://schemas.microsoft.com/office/drawing/2014/main" id="{066FD8C3-73F1-4865-8ADA-1CB41E1CDFDC}"/>
              </a:ext>
            </a:extLst>
          </p:cNvPr>
          <p:cNvSpPr>
            <a:spLocks noGrp="1"/>
          </p:cNvSpPr>
          <p:nvPr>
            <p:ph type="body" sz="quarter" idx="3"/>
          </p:nvPr>
        </p:nvSpPr>
        <p:spPr>
          <a:xfrm>
            <a:off x="6172200" y="1691601"/>
            <a:ext cx="5183188" cy="458570"/>
          </a:xfrm>
        </p:spPr>
        <p:txBody>
          <a:bodyPr/>
          <a:lstStyle/>
          <a:p>
            <a:r>
              <a:rPr lang="en-US">
                <a:cs typeface="Calibri"/>
              </a:rPr>
              <a:t>Learning implications</a:t>
            </a:r>
            <a:endParaRPr lang="en-US"/>
          </a:p>
        </p:txBody>
      </p:sp>
      <p:sp>
        <p:nvSpPr>
          <p:cNvPr id="6" name="Content Placeholder 5">
            <a:extLst>
              <a:ext uri="{FF2B5EF4-FFF2-40B4-BE49-F238E27FC236}">
                <a16:creationId xmlns:a16="http://schemas.microsoft.com/office/drawing/2014/main" id="{3142A465-B1BB-4087-A2A5-A4F3281DFDE9}"/>
              </a:ext>
            </a:extLst>
          </p:cNvPr>
          <p:cNvSpPr>
            <a:spLocks noGrp="1"/>
          </p:cNvSpPr>
          <p:nvPr>
            <p:ph sz="quarter" idx="4"/>
          </p:nvPr>
        </p:nvSpPr>
        <p:spPr/>
        <p:txBody>
          <a:bodyPr vert="horz" lIns="91440" tIns="45720" rIns="91440" bIns="45720" rtlCol="0" anchor="t">
            <a:normAutofit fontScale="92500" lnSpcReduction="20000"/>
          </a:bodyPr>
          <a:lstStyle/>
          <a:p>
            <a:r>
              <a:rPr lang="en-US">
                <a:ea typeface="+mn-lt"/>
                <a:cs typeface="+mn-lt"/>
              </a:rPr>
              <a:t>‘They can bring work if they want, they don’t have to because they have lost the right to be taught’</a:t>
            </a:r>
          </a:p>
          <a:p>
            <a:r>
              <a:rPr lang="en-US">
                <a:ea typeface="+mn-lt"/>
                <a:cs typeface="+mn-lt"/>
              </a:rPr>
              <a:t>‘I cannot understand why isolation is used, what purpose it serves. The quieter environment may help some, but it seems no educational instruction takes place’</a:t>
            </a:r>
          </a:p>
          <a:p>
            <a:r>
              <a:rPr lang="en-US">
                <a:ea typeface="+mn-lt"/>
                <a:cs typeface="+mn-lt"/>
              </a:rPr>
              <a:t>‘Why are the children contained on school premises if they have not been taught?’</a:t>
            </a:r>
            <a:endParaRPr lang="en-US">
              <a:cs typeface="Calibri"/>
            </a:endParaRPr>
          </a:p>
          <a:p>
            <a:endParaRPr lang="en-US">
              <a:cs typeface="Calibri"/>
            </a:endParaRPr>
          </a:p>
        </p:txBody>
      </p:sp>
      <p:pic>
        <p:nvPicPr>
          <p:cNvPr id="7" name="Picture 7" descr="Graphical user interface, text, website&#10;&#10;Description automatically generated">
            <a:extLst>
              <a:ext uri="{FF2B5EF4-FFF2-40B4-BE49-F238E27FC236}">
                <a16:creationId xmlns:a16="http://schemas.microsoft.com/office/drawing/2014/main" id="{698FD297-A8B7-48D4-BEF8-89AE82DBE9BA}"/>
              </a:ext>
            </a:extLst>
          </p:cNvPr>
          <p:cNvPicPr>
            <a:picLocks noChangeAspect="1"/>
          </p:cNvPicPr>
          <p:nvPr/>
        </p:nvPicPr>
        <p:blipFill>
          <a:blip r:embed="rId2"/>
          <a:stretch>
            <a:fillRect/>
          </a:stretch>
        </p:blipFill>
        <p:spPr>
          <a:xfrm>
            <a:off x="10706100" y="135731"/>
            <a:ext cx="1304925" cy="657225"/>
          </a:xfrm>
          <a:prstGeom prst="rect">
            <a:avLst/>
          </a:prstGeom>
        </p:spPr>
      </p:pic>
    </p:spTree>
    <p:extLst>
      <p:ext uri="{BB962C8B-B14F-4D97-AF65-F5344CB8AC3E}">
        <p14:creationId xmlns:p14="http://schemas.microsoft.com/office/powerpoint/2010/main" val="294695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CBFA-C1A9-4420-BCC9-7BBF3D6BBB39}"/>
              </a:ext>
            </a:extLst>
          </p:cNvPr>
          <p:cNvSpPr>
            <a:spLocks noGrp="1"/>
          </p:cNvSpPr>
          <p:nvPr>
            <p:ph type="title"/>
          </p:nvPr>
        </p:nvSpPr>
        <p:spPr/>
        <p:txBody>
          <a:bodyPr/>
          <a:lstStyle/>
          <a:p>
            <a:r>
              <a:rPr lang="en-US" sz="3600" b="1">
                <a:cs typeface="Calibri Light"/>
              </a:rPr>
              <a:t>Children: Keeping us in mainstream</a:t>
            </a:r>
            <a:r>
              <a:rPr lang="en-US" sz="3600" b="1" baseline="30000">
                <a:cs typeface="Calibri Light"/>
              </a:rPr>
              <a:t>2</a:t>
            </a:r>
          </a:p>
        </p:txBody>
      </p:sp>
      <p:sp>
        <p:nvSpPr>
          <p:cNvPr id="3" name="Text Placeholder 2">
            <a:extLst>
              <a:ext uri="{FF2B5EF4-FFF2-40B4-BE49-F238E27FC236}">
                <a16:creationId xmlns:a16="http://schemas.microsoft.com/office/drawing/2014/main" id="{A9865BD1-0DA0-46BF-8EBF-056052881AC1}"/>
              </a:ext>
            </a:extLst>
          </p:cNvPr>
          <p:cNvSpPr>
            <a:spLocks noGrp="1"/>
          </p:cNvSpPr>
          <p:nvPr>
            <p:ph type="body" idx="1"/>
          </p:nvPr>
        </p:nvSpPr>
        <p:spPr/>
        <p:txBody>
          <a:bodyPr/>
          <a:lstStyle/>
          <a:p>
            <a:r>
              <a:rPr lang="en-US">
                <a:cs typeface="Calibri"/>
              </a:rPr>
              <a:t>KS1</a:t>
            </a:r>
            <a:endParaRPr lang="en-US"/>
          </a:p>
        </p:txBody>
      </p:sp>
      <p:sp>
        <p:nvSpPr>
          <p:cNvPr id="4" name="Content Placeholder 3">
            <a:extLst>
              <a:ext uri="{FF2B5EF4-FFF2-40B4-BE49-F238E27FC236}">
                <a16:creationId xmlns:a16="http://schemas.microsoft.com/office/drawing/2014/main" id="{8E083AF2-BEA7-4F4C-9033-6A80A73A8EEA}"/>
              </a:ext>
            </a:extLst>
          </p:cNvPr>
          <p:cNvSpPr>
            <a:spLocks noGrp="1"/>
          </p:cNvSpPr>
          <p:nvPr>
            <p:ph sz="half" idx="2"/>
          </p:nvPr>
        </p:nvSpPr>
        <p:spPr/>
        <p:txBody>
          <a:bodyPr vert="horz" lIns="91440" tIns="45720" rIns="91440" bIns="45720" rtlCol="0" anchor="t">
            <a:normAutofit/>
          </a:bodyPr>
          <a:lstStyle/>
          <a:p>
            <a:pPr marL="285750" indent="-285750">
              <a:spcBef>
                <a:spcPts val="0"/>
              </a:spcBef>
              <a:spcAft>
                <a:spcPts val="600"/>
              </a:spcAft>
              <a:buFont typeface="Wingdings,Sans-Serif" panose="020B0604020202020204" pitchFamily="34" charset="0"/>
              <a:buChar char="ü"/>
            </a:pPr>
            <a:r>
              <a:rPr lang="en-US">
                <a:ea typeface="+mn-lt"/>
                <a:cs typeface="+mn-lt"/>
              </a:rPr>
              <a:t>'Shorter school days'</a:t>
            </a:r>
          </a:p>
          <a:p>
            <a:pPr marL="285750" indent="-285750">
              <a:spcBef>
                <a:spcPts val="0"/>
              </a:spcBef>
              <a:spcAft>
                <a:spcPts val="600"/>
              </a:spcAft>
              <a:buFont typeface="Wingdings,Sans-Serif" panose="020B0604020202020204" pitchFamily="34" charset="0"/>
              <a:buChar char="ü"/>
            </a:pPr>
            <a:r>
              <a:rPr lang="en-US">
                <a:ea typeface="+mn-lt"/>
                <a:cs typeface="+mn-lt"/>
              </a:rPr>
              <a:t>'Nurture group'</a:t>
            </a:r>
          </a:p>
          <a:p>
            <a:pPr marL="285750" indent="-285750">
              <a:spcBef>
                <a:spcPts val="0"/>
              </a:spcBef>
              <a:spcAft>
                <a:spcPts val="600"/>
              </a:spcAft>
              <a:buFont typeface="Wingdings,Sans-Serif" panose="020B0604020202020204" pitchFamily="34" charset="0"/>
              <a:buChar char="ü"/>
            </a:pPr>
            <a:r>
              <a:rPr lang="en-US">
                <a:ea typeface="+mn-lt"/>
                <a:cs typeface="+mn-lt"/>
              </a:rPr>
              <a:t>'Cuddling'</a:t>
            </a:r>
          </a:p>
          <a:p>
            <a:pPr marL="285750" indent="-285750">
              <a:spcBef>
                <a:spcPts val="0"/>
              </a:spcBef>
              <a:spcAft>
                <a:spcPts val="600"/>
              </a:spcAft>
              <a:buFont typeface="Wingdings,Sans-Serif" panose="020B0604020202020204" pitchFamily="34" charset="0"/>
              <a:buChar char="ü"/>
            </a:pPr>
            <a:r>
              <a:rPr lang="en-US">
                <a:ea typeface="+mn-lt"/>
                <a:cs typeface="+mn-lt"/>
              </a:rPr>
              <a:t>'Having time to talk'</a:t>
            </a:r>
          </a:p>
          <a:p>
            <a:pPr marL="285750" indent="-285750">
              <a:spcBef>
                <a:spcPts val="0"/>
              </a:spcBef>
              <a:spcAft>
                <a:spcPts val="600"/>
              </a:spcAft>
              <a:buFont typeface="Wingdings,Sans-Serif" panose="020B0604020202020204" pitchFamily="34" charset="0"/>
              <a:buChar char="ü"/>
            </a:pPr>
            <a:r>
              <a:rPr lang="en-US">
                <a:ea typeface="+mn-lt"/>
                <a:cs typeface="+mn-lt"/>
              </a:rPr>
              <a:t>'Help me make good choices'</a:t>
            </a:r>
          </a:p>
          <a:p>
            <a:pPr marL="285750" indent="-285750">
              <a:spcBef>
                <a:spcPts val="0"/>
              </a:spcBef>
              <a:spcAft>
                <a:spcPts val="600"/>
              </a:spcAft>
              <a:buFont typeface="Wingdings,Sans-Serif" panose="020B0604020202020204" pitchFamily="34" charset="0"/>
              <a:buChar char="ü"/>
            </a:pPr>
            <a:r>
              <a:rPr lang="en-US">
                <a:ea typeface="+mn-lt"/>
                <a:cs typeface="+mn-lt"/>
              </a:rPr>
              <a:t>'To bring in teddies and fidget cubes'</a:t>
            </a:r>
            <a:endParaRPr lang="en-US"/>
          </a:p>
        </p:txBody>
      </p:sp>
      <p:sp>
        <p:nvSpPr>
          <p:cNvPr id="5" name="Text Placeholder 4">
            <a:extLst>
              <a:ext uri="{FF2B5EF4-FFF2-40B4-BE49-F238E27FC236}">
                <a16:creationId xmlns:a16="http://schemas.microsoft.com/office/drawing/2014/main" id="{C125C49B-B7EB-43C5-9D6A-B02B56681006}"/>
              </a:ext>
            </a:extLst>
          </p:cNvPr>
          <p:cNvSpPr>
            <a:spLocks noGrp="1"/>
          </p:cNvSpPr>
          <p:nvPr>
            <p:ph type="body" sz="quarter" idx="3"/>
          </p:nvPr>
        </p:nvSpPr>
        <p:spPr/>
        <p:txBody>
          <a:bodyPr/>
          <a:lstStyle/>
          <a:p>
            <a:r>
              <a:rPr lang="en-US">
                <a:cs typeface="Calibri"/>
              </a:rPr>
              <a:t>KS2/3</a:t>
            </a:r>
            <a:endParaRPr lang="en-US"/>
          </a:p>
        </p:txBody>
      </p:sp>
      <p:sp>
        <p:nvSpPr>
          <p:cNvPr id="6" name="Content Placeholder 5">
            <a:extLst>
              <a:ext uri="{FF2B5EF4-FFF2-40B4-BE49-F238E27FC236}">
                <a16:creationId xmlns:a16="http://schemas.microsoft.com/office/drawing/2014/main" id="{64777266-3AA2-493D-9F44-385B29C55E7B}"/>
              </a:ext>
            </a:extLst>
          </p:cNvPr>
          <p:cNvSpPr>
            <a:spLocks noGrp="1"/>
          </p:cNvSpPr>
          <p:nvPr>
            <p:ph sz="quarter" idx="4"/>
          </p:nvPr>
        </p:nvSpPr>
        <p:spPr/>
        <p:txBody>
          <a:bodyPr vert="horz" lIns="91440" tIns="45720" rIns="91440" bIns="45720" rtlCol="0" anchor="t">
            <a:normAutofit fontScale="70000" lnSpcReduction="20000"/>
          </a:bodyPr>
          <a:lstStyle/>
          <a:p>
            <a:pPr marL="285750" indent="-285750">
              <a:spcBef>
                <a:spcPts val="0"/>
              </a:spcBef>
              <a:spcAft>
                <a:spcPts val="600"/>
              </a:spcAft>
              <a:buFont typeface="Wingdings,Sans-Serif" panose="020B0604020202020204" pitchFamily="34" charset="0"/>
              <a:buChar char="ü"/>
            </a:pPr>
            <a:r>
              <a:rPr lang="en-US">
                <a:cs typeface="Calibri"/>
              </a:rPr>
              <a:t>'If someone had explained the work.  I would have done it.  I'd have understood it'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'If they had given you a list, like a power point.  It tells you; you need to this, then this and this'</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'I need more staff helping, explaining things, </a:t>
            </a:r>
            <a:r>
              <a:rPr lang="en-US" err="1">
                <a:cs typeface="Calibri"/>
              </a:rPr>
              <a:t>maths</a:t>
            </a:r>
            <a:r>
              <a:rPr lang="en-US">
                <a:cs typeface="Calibri"/>
              </a:rPr>
              <a:t> was the only lesson I could get because I have dyslexia. They weren't helping with that'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'Maybe not restrain me as much'</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'The more they shout, the more I shout'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'Football calms me down when I am with my friends'</a:t>
            </a:r>
            <a:endParaRPr lang="en-US"/>
          </a:p>
        </p:txBody>
      </p:sp>
      <p:pic>
        <p:nvPicPr>
          <p:cNvPr id="7" name="Picture 7" descr="Graphical user interface, text, website&#10;&#10;Description automatically generated">
            <a:extLst>
              <a:ext uri="{FF2B5EF4-FFF2-40B4-BE49-F238E27FC236}">
                <a16:creationId xmlns:a16="http://schemas.microsoft.com/office/drawing/2014/main" id="{44891995-DE48-49EF-9427-3AA4C18ED7FE}"/>
              </a:ext>
            </a:extLst>
          </p:cNvPr>
          <p:cNvPicPr>
            <a:picLocks noChangeAspect="1"/>
          </p:cNvPicPr>
          <p:nvPr/>
        </p:nvPicPr>
        <p:blipFill>
          <a:blip r:embed="rId2"/>
          <a:stretch>
            <a:fillRect/>
          </a:stretch>
        </p:blipFill>
        <p:spPr>
          <a:xfrm>
            <a:off x="10706100" y="207168"/>
            <a:ext cx="1304925" cy="657225"/>
          </a:xfrm>
          <a:prstGeom prst="rect">
            <a:avLst/>
          </a:prstGeom>
        </p:spPr>
      </p:pic>
    </p:spTree>
    <p:extLst>
      <p:ext uri="{BB962C8B-B14F-4D97-AF65-F5344CB8AC3E}">
        <p14:creationId xmlns:p14="http://schemas.microsoft.com/office/powerpoint/2010/main" val="285174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77E5-06F2-46F8-B0A1-54E938841E7F}"/>
              </a:ext>
            </a:extLst>
          </p:cNvPr>
          <p:cNvSpPr>
            <a:spLocks noGrp="1"/>
          </p:cNvSpPr>
          <p:nvPr>
            <p:ph type="title"/>
          </p:nvPr>
        </p:nvSpPr>
        <p:spPr>
          <a:xfrm>
            <a:off x="1653363" y="365760"/>
            <a:ext cx="9367203" cy="1188720"/>
          </a:xfrm>
        </p:spPr>
        <p:txBody>
          <a:bodyPr>
            <a:normAutofit/>
          </a:bodyPr>
          <a:lstStyle/>
          <a:p>
            <a:r>
              <a:rPr lang="en-US" sz="3200" b="1">
                <a:cs typeface="Calibri Light"/>
              </a:rPr>
              <a:t>Caregivers: What could have prevented the exclusion</a:t>
            </a:r>
            <a:r>
              <a:rPr lang="en-US" sz="3200" b="1" baseline="30000">
                <a:cs typeface="Calibri Light"/>
              </a:rPr>
              <a:t>2</a:t>
            </a:r>
            <a:r>
              <a:rPr lang="en-US" sz="3200" b="1">
                <a:cs typeface="Calibri Light"/>
              </a:rPr>
              <a:t>?</a:t>
            </a:r>
            <a:endParaRPr lang="en-US" sz="32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4A7953-5DE9-46FF-BDA7-701309431D75}"/>
              </a:ext>
            </a:extLst>
          </p:cNvPr>
          <p:cNvSpPr>
            <a:spLocks noGrp="1"/>
          </p:cNvSpPr>
          <p:nvPr>
            <p:ph idx="1"/>
          </p:nvPr>
        </p:nvSpPr>
        <p:spPr>
          <a:xfrm>
            <a:off x="688957" y="2176272"/>
            <a:ext cx="11498422" cy="4505991"/>
          </a:xfrm>
        </p:spPr>
        <p:txBody>
          <a:bodyPr vert="horz" lIns="91440" tIns="45720" rIns="91440" bIns="45720" rtlCol="0" anchor="t">
            <a:noAutofit/>
          </a:bodyPr>
          <a:lstStyle/>
          <a:p>
            <a:pPr>
              <a:spcBef>
                <a:spcPts val="0"/>
              </a:spcBef>
              <a:spcAft>
                <a:spcPts val="600"/>
              </a:spcAft>
            </a:pPr>
            <a:r>
              <a:rPr lang="en-US" sz="2400">
                <a:cs typeface="Calibri"/>
              </a:rPr>
              <a:t>'They needed to listen. They were very quick to just say he was naughty’</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‘Listen to the kids when they get a bit silly in their chairs, they can’t sit still. Now’s the time to take them out, to make them run around the field a couple of times’</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‘They need training. They need to understand not just the strategies but how to apply them and go and do a course to understand sometimes their reaction is anxiety’</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‘Doctors pushed me back to nursery staff who pushed back at me, I had nowhere to turn’</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‘I was told to wait until he was five, he was only three, as soon as he was five, he was permanently excluded’</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7DAB89CB-82B0-4B95-B7CD-86DEF049DAE7}"/>
              </a:ext>
            </a:extLst>
          </p:cNvPr>
          <p:cNvPicPr>
            <a:picLocks noChangeAspect="1"/>
          </p:cNvPicPr>
          <p:nvPr/>
        </p:nvPicPr>
        <p:blipFill>
          <a:blip r:embed="rId2"/>
          <a:stretch>
            <a:fillRect/>
          </a:stretch>
        </p:blipFill>
        <p:spPr>
          <a:xfrm>
            <a:off x="10801350" y="111918"/>
            <a:ext cx="1304925" cy="657225"/>
          </a:xfrm>
          <a:prstGeom prst="rect">
            <a:avLst/>
          </a:prstGeom>
        </p:spPr>
      </p:pic>
    </p:spTree>
    <p:extLst>
      <p:ext uri="{BB962C8B-B14F-4D97-AF65-F5344CB8AC3E}">
        <p14:creationId xmlns:p14="http://schemas.microsoft.com/office/powerpoint/2010/main" val="317017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4840B-75F3-4FB5-A494-BB20F5DF6E17}"/>
              </a:ext>
            </a:extLst>
          </p:cNvPr>
          <p:cNvSpPr>
            <a:spLocks noGrp="1"/>
          </p:cNvSpPr>
          <p:nvPr>
            <p:ph type="title"/>
          </p:nvPr>
        </p:nvSpPr>
        <p:spPr>
          <a:xfrm>
            <a:off x="648929" y="557190"/>
            <a:ext cx="5170852" cy="1671564"/>
          </a:xfrm>
        </p:spPr>
        <p:txBody>
          <a:bodyPr vert="horz" lIns="91440" tIns="45720" rIns="91440" bIns="45720" rtlCol="0" anchor="ctr">
            <a:normAutofit/>
          </a:bodyPr>
          <a:lstStyle/>
          <a:p>
            <a:r>
              <a:rPr lang="en-US" sz="4000"/>
              <a:t>The managed move model</a:t>
            </a:r>
            <a:r>
              <a:rPr lang="en-US" sz="4000" baseline="30000"/>
              <a:t>1</a:t>
            </a:r>
          </a:p>
        </p:txBody>
      </p:sp>
      <p:sp>
        <p:nvSpPr>
          <p:cNvPr id="4" name="Text Placeholder 3">
            <a:extLst>
              <a:ext uri="{FF2B5EF4-FFF2-40B4-BE49-F238E27FC236}">
                <a16:creationId xmlns:a16="http://schemas.microsoft.com/office/drawing/2014/main" id="{1D3C6544-51CA-4F74-BD9F-81840DD53187}"/>
              </a:ext>
            </a:extLst>
          </p:cNvPr>
          <p:cNvSpPr>
            <a:spLocks noGrp="1"/>
          </p:cNvSpPr>
          <p:nvPr>
            <p:ph type="body" sz="half" idx="2"/>
          </p:nvPr>
        </p:nvSpPr>
        <p:spPr>
          <a:xfrm>
            <a:off x="648930" y="2398030"/>
            <a:ext cx="5180245" cy="3731058"/>
          </a:xfrm>
        </p:spPr>
        <p:txBody>
          <a:bodyPr vert="horz" lIns="91440" tIns="45720" rIns="91440" bIns="45720" rtlCol="0">
            <a:normAutofit/>
          </a:bodyPr>
          <a:lstStyle/>
          <a:p>
            <a:pPr marL="285750" indent="-228600">
              <a:buFont typeface="Arial" panose="020B0604020202020204" pitchFamily="34" charset="0"/>
              <a:buChar char="•"/>
            </a:pPr>
            <a:r>
              <a:rPr lang="en-US" sz="1700"/>
              <a:t>‘The root of the problem was not recognised or supported'</a:t>
            </a:r>
          </a:p>
          <a:p>
            <a:pPr marL="285750" indent="-228600">
              <a:buFont typeface="Arial" panose="020B0604020202020204" pitchFamily="34" charset="0"/>
              <a:buChar char="•"/>
            </a:pPr>
            <a:r>
              <a:rPr lang="en-US" sz="1700"/>
              <a:t>‘To have time to settle and get along with people’ </a:t>
            </a:r>
          </a:p>
          <a:p>
            <a:pPr marL="285750" indent="-228600">
              <a:buFont typeface="Arial" panose="020B0604020202020204" pitchFamily="34" charset="0"/>
              <a:buChar char="•"/>
            </a:pPr>
            <a:r>
              <a:rPr lang="en-US" sz="1700"/>
              <a:t>‘To have someone from your last school to go with you that you respect’ </a:t>
            </a:r>
          </a:p>
          <a:p>
            <a:pPr marL="285750" indent="-228600">
              <a:buFont typeface="Arial" panose="020B0604020202020204" pitchFamily="34" charset="0"/>
              <a:buChar char="•"/>
            </a:pPr>
            <a:r>
              <a:rPr lang="en-US" sz="1700"/>
              <a:t>‘To start slowly, maybe half days at first’</a:t>
            </a:r>
          </a:p>
          <a:p>
            <a:pPr marL="285750" indent="-228600">
              <a:buFont typeface="Arial" panose="020B0604020202020204" pitchFamily="34" charset="0"/>
              <a:buChar char="•"/>
            </a:pPr>
            <a:r>
              <a:rPr lang="en-US" sz="1700"/>
              <a:t>‘To visit to the school to see if it is the right school for you'</a:t>
            </a:r>
          </a:p>
          <a:p>
            <a:pPr marL="285750" indent="-228600">
              <a:buFont typeface="Arial" panose="020B0604020202020204" pitchFamily="34" charset="0"/>
              <a:buChar char="•"/>
            </a:pPr>
            <a:r>
              <a:rPr lang="en-US" sz="1700"/>
              <a:t>‘To have time to make new friendships and to know what help you will need’</a:t>
            </a:r>
          </a:p>
          <a:p>
            <a:pPr marL="285750" indent="-228600">
              <a:buFont typeface="Arial" panose="020B0604020202020204" pitchFamily="34" charset="0"/>
              <a:buChar char="•"/>
            </a:pPr>
            <a:r>
              <a:rPr lang="en-US" sz="1700"/>
              <a:t>‘If the teachers didn’t have an opinion of us because of what we did in a diferent school’</a:t>
            </a:r>
          </a:p>
        </p:txBody>
      </p:sp>
      <p:pic>
        <p:nvPicPr>
          <p:cNvPr id="5" name="Picture 5" descr="Diagram&#10;&#10;Description automatically generated">
            <a:extLst>
              <a:ext uri="{FF2B5EF4-FFF2-40B4-BE49-F238E27FC236}">
                <a16:creationId xmlns:a16="http://schemas.microsoft.com/office/drawing/2014/main" id="{3DD3E0B1-72BF-49AB-85CE-A7B70D40A6C7}"/>
              </a:ext>
            </a:extLst>
          </p:cNvPr>
          <p:cNvPicPr>
            <a:picLocks noGrp="1" noChangeAspect="1"/>
          </p:cNvPicPr>
          <p:nvPr>
            <p:ph idx="1"/>
          </p:nvPr>
        </p:nvPicPr>
        <p:blipFill rotWithShape="1">
          <a:blip r:embed="rId2"/>
          <a:srcRect r="2057" b="2"/>
          <a:stretch/>
        </p:blipFill>
        <p:spPr>
          <a:xfrm>
            <a:off x="5813851" y="557189"/>
            <a:ext cx="5813789" cy="6238647"/>
          </a:xfrm>
          <a:prstGeom prst="rect">
            <a:avLst/>
          </a:prstGeom>
          <a:effectLst/>
        </p:spPr>
      </p:pic>
    </p:spTree>
    <p:extLst>
      <p:ext uri="{BB962C8B-B14F-4D97-AF65-F5344CB8AC3E}">
        <p14:creationId xmlns:p14="http://schemas.microsoft.com/office/powerpoint/2010/main" val="59512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D97DA-BB7F-4A88-9DF0-AB7F3D5A5177}"/>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Theographs</a:t>
            </a:r>
            <a:r>
              <a:rPr lang="en-US" sz="4400" baseline="30000">
                <a:solidFill>
                  <a:schemeClr val="bg1"/>
                </a:solidFill>
              </a:rPr>
              <a:t>5</a:t>
            </a:r>
            <a:endParaRPr lang="en-US" sz="4400">
              <a:solidFill>
                <a:schemeClr val="bg1"/>
              </a:solidFill>
            </a:endParaRPr>
          </a:p>
        </p:txBody>
      </p:sp>
      <p:sp>
        <p:nvSpPr>
          <p:cNvPr id="4" name="Text Placeholder 3">
            <a:extLst>
              <a:ext uri="{FF2B5EF4-FFF2-40B4-BE49-F238E27FC236}">
                <a16:creationId xmlns:a16="http://schemas.microsoft.com/office/drawing/2014/main" id="{5791C507-AFEB-4515-B005-81F263086BFB}"/>
              </a:ext>
            </a:extLst>
          </p:cNvPr>
          <p:cNvSpPr>
            <a:spLocks noGrp="1"/>
          </p:cNvSpPr>
          <p:nvPr>
            <p:ph type="body" sz="half" idx="2"/>
          </p:nvPr>
        </p:nvSpPr>
        <p:spPr>
          <a:xfrm>
            <a:off x="8107717" y="2386584"/>
            <a:ext cx="3815810" cy="4041184"/>
          </a:xfrm>
        </p:spPr>
        <p:txBody>
          <a:bodyPr vert="horz" lIns="91440" tIns="45720" rIns="91440" bIns="45720" rtlCol="0" anchor="ctr">
            <a:normAutofit/>
          </a:bodyPr>
          <a:lstStyle/>
          <a:p>
            <a:pPr marL="57150"/>
            <a:r>
              <a:rPr lang="en-US" sz="2200" b="1"/>
              <a:t>Five children</a:t>
            </a:r>
            <a:endParaRPr lang="en-US" sz="2200"/>
          </a:p>
          <a:p>
            <a:r>
              <a:rPr lang="en-US" sz="2200">
                <a:ea typeface="+mn-lt"/>
                <a:cs typeface="+mn-lt"/>
              </a:rPr>
              <a:t>• Drivers, supply and implications of drug use</a:t>
            </a:r>
            <a:endParaRPr lang="en-US" sz="2200">
              <a:cs typeface="Calibri"/>
            </a:endParaRPr>
          </a:p>
          <a:p>
            <a:r>
              <a:rPr lang="en-US" sz="2200">
                <a:ea typeface="+mn-lt"/>
                <a:cs typeface="+mn-lt"/>
              </a:rPr>
              <a:t>• Drivers and implications of carrying a knife</a:t>
            </a:r>
            <a:endParaRPr lang="en-US">
              <a:cs typeface="Calibri" panose="020F0502020204030204"/>
            </a:endParaRPr>
          </a:p>
          <a:p>
            <a:r>
              <a:rPr lang="en-US" sz="2200">
                <a:ea typeface="+mn-lt"/>
                <a:cs typeface="+mn-lt"/>
              </a:rPr>
              <a:t>• Solutions to reducing fixed-period and permanent exclusion</a:t>
            </a:r>
            <a:endParaRPr lang="en-US">
              <a:cs typeface="Calibri" panose="020F0502020204030204"/>
            </a:endParaRPr>
          </a:p>
          <a:p>
            <a:pPr indent="-228600">
              <a:buFont typeface="Arial" panose="020B0604020202020204" pitchFamily="34" charset="0"/>
              <a:buChar char="•"/>
            </a:pPr>
            <a:endParaRPr lang="en-US" sz="2200"/>
          </a:p>
        </p:txBody>
      </p:sp>
      <p:pic>
        <p:nvPicPr>
          <p:cNvPr id="3" name="Picture 4" descr="Table&#10;&#10;Description automatically generated">
            <a:extLst>
              <a:ext uri="{FF2B5EF4-FFF2-40B4-BE49-F238E27FC236}">
                <a16:creationId xmlns:a16="http://schemas.microsoft.com/office/drawing/2014/main" id="{10EC84AE-A5E6-4F2A-9D90-6424A8536AA1}"/>
              </a:ext>
            </a:extLst>
          </p:cNvPr>
          <p:cNvPicPr>
            <a:picLocks noChangeAspect="1"/>
          </p:cNvPicPr>
          <p:nvPr/>
        </p:nvPicPr>
        <p:blipFill>
          <a:blip r:embed="rId2"/>
          <a:stretch>
            <a:fillRect/>
          </a:stretch>
        </p:blipFill>
        <p:spPr>
          <a:xfrm>
            <a:off x="548639" y="2386584"/>
            <a:ext cx="7422355" cy="4300149"/>
          </a:xfrm>
          <a:prstGeom prst="rect">
            <a:avLst/>
          </a:prstGeom>
        </p:spPr>
      </p:pic>
    </p:spTree>
    <p:extLst>
      <p:ext uri="{BB962C8B-B14F-4D97-AF65-F5344CB8AC3E}">
        <p14:creationId xmlns:p14="http://schemas.microsoft.com/office/powerpoint/2010/main" val="258883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imeline&#10;&#10;Description automatically generated">
            <a:extLst>
              <a:ext uri="{FF2B5EF4-FFF2-40B4-BE49-F238E27FC236}">
                <a16:creationId xmlns:a16="http://schemas.microsoft.com/office/drawing/2014/main" id="{9E7933C6-4F91-4B55-91D4-710F32505E75}"/>
              </a:ext>
            </a:extLst>
          </p:cNvPr>
          <p:cNvPicPr>
            <a:picLocks noChangeAspect="1"/>
          </p:cNvPicPr>
          <p:nvPr/>
        </p:nvPicPr>
        <p:blipFill>
          <a:blip r:embed="rId2"/>
          <a:stretch>
            <a:fillRect/>
          </a:stretch>
        </p:blipFill>
        <p:spPr>
          <a:xfrm>
            <a:off x="1661135" y="398612"/>
            <a:ext cx="10009063" cy="2643376"/>
          </a:xfrm>
          <a:prstGeom prst="rect">
            <a:avLst/>
          </a:prstGeom>
        </p:spPr>
      </p:pic>
      <p:pic>
        <p:nvPicPr>
          <p:cNvPr id="5" name="Picture 5" descr="Table&#10;&#10;Description automatically generated">
            <a:extLst>
              <a:ext uri="{FF2B5EF4-FFF2-40B4-BE49-F238E27FC236}">
                <a16:creationId xmlns:a16="http://schemas.microsoft.com/office/drawing/2014/main" id="{A87DF8DA-D8AF-4E6D-96E2-53B2CB9DB4EE}"/>
              </a:ext>
            </a:extLst>
          </p:cNvPr>
          <p:cNvPicPr>
            <a:picLocks noChangeAspect="1"/>
          </p:cNvPicPr>
          <p:nvPr/>
        </p:nvPicPr>
        <p:blipFill>
          <a:blip r:embed="rId3"/>
          <a:stretch>
            <a:fillRect/>
          </a:stretch>
        </p:blipFill>
        <p:spPr>
          <a:xfrm>
            <a:off x="259556" y="3207574"/>
            <a:ext cx="4695825" cy="1550132"/>
          </a:xfrm>
          <a:prstGeom prst="rect">
            <a:avLst/>
          </a:prstGeom>
        </p:spPr>
      </p:pic>
      <p:graphicFrame>
        <p:nvGraphicFramePr>
          <p:cNvPr id="7" name="Table 7">
            <a:extLst>
              <a:ext uri="{FF2B5EF4-FFF2-40B4-BE49-F238E27FC236}">
                <a16:creationId xmlns:a16="http://schemas.microsoft.com/office/drawing/2014/main" id="{C4CA25A0-E3CC-4FA8-8EE5-82533A050BA1}"/>
              </a:ext>
            </a:extLst>
          </p:cNvPr>
          <p:cNvGraphicFramePr>
            <a:graphicFrameLocks noGrp="1"/>
          </p:cNvGraphicFramePr>
          <p:nvPr>
            <p:extLst>
              <p:ext uri="{D42A27DB-BD31-4B8C-83A1-F6EECF244321}">
                <p14:modId xmlns:p14="http://schemas.microsoft.com/office/powerpoint/2010/main" val="183220625"/>
              </p:ext>
            </p:extLst>
          </p:nvPr>
        </p:nvGraphicFramePr>
        <p:xfrm>
          <a:off x="5281808" y="3538602"/>
          <a:ext cx="6665182" cy="2865117"/>
        </p:xfrm>
        <a:graphic>
          <a:graphicData uri="http://schemas.openxmlformats.org/drawingml/2006/table">
            <a:tbl>
              <a:tblPr firstRow="1" bandRow="1">
                <a:tableStyleId>{5C22544A-7EE6-4342-B048-85BDC9FD1C3A}</a:tableStyleId>
              </a:tblPr>
              <a:tblGrid>
                <a:gridCol w="916973">
                  <a:extLst>
                    <a:ext uri="{9D8B030D-6E8A-4147-A177-3AD203B41FA5}">
                      <a16:colId xmlns:a16="http://schemas.microsoft.com/office/drawing/2014/main" val="3720340331"/>
                    </a:ext>
                  </a:extLst>
                </a:gridCol>
                <a:gridCol w="5748209">
                  <a:extLst>
                    <a:ext uri="{9D8B030D-6E8A-4147-A177-3AD203B41FA5}">
                      <a16:colId xmlns:a16="http://schemas.microsoft.com/office/drawing/2014/main" val="3350024639"/>
                    </a:ext>
                  </a:extLst>
                </a:gridCol>
              </a:tblGrid>
              <a:tr h="370838">
                <a:tc>
                  <a:txBody>
                    <a:bodyPr/>
                    <a:lstStyle/>
                    <a:p>
                      <a:pPr lvl="0">
                        <a:buNone/>
                      </a:pPr>
                      <a:r>
                        <a:rPr lang="en-US"/>
                        <a:t>Year</a:t>
                      </a:r>
                    </a:p>
                  </a:txBody>
                  <a:tcPr/>
                </a:tc>
                <a:tc>
                  <a:txBody>
                    <a:bodyPr/>
                    <a:lstStyle/>
                    <a:p>
                      <a:pPr lvl="0">
                        <a:buNone/>
                      </a:pPr>
                      <a:r>
                        <a:rPr lang="en-US"/>
                        <a:t>Overview</a:t>
                      </a:r>
                    </a:p>
                  </a:txBody>
                  <a:tcPr/>
                </a:tc>
                <a:extLst>
                  <a:ext uri="{0D108BD9-81ED-4DB2-BD59-A6C34878D82A}">
                    <a16:rowId xmlns:a16="http://schemas.microsoft.com/office/drawing/2014/main" val="3448256574"/>
                  </a:ext>
                </a:extLst>
              </a:tr>
              <a:tr h="370840">
                <a:tc>
                  <a:txBody>
                    <a:bodyPr/>
                    <a:lstStyle/>
                    <a:p>
                      <a:r>
                        <a:rPr lang="en-US"/>
                        <a:t>Y7</a:t>
                      </a:r>
                    </a:p>
                  </a:txBody>
                  <a:tcPr/>
                </a:tc>
                <a:tc>
                  <a:txBody>
                    <a:bodyPr/>
                    <a:lstStyle/>
                    <a:p>
                      <a:r>
                        <a:rPr lang="en-US"/>
                        <a:t>Death of aunt, grief, anger, unable to cope with shouting</a:t>
                      </a:r>
                    </a:p>
                  </a:txBody>
                  <a:tcPr/>
                </a:tc>
                <a:extLst>
                  <a:ext uri="{0D108BD9-81ED-4DB2-BD59-A6C34878D82A}">
                    <a16:rowId xmlns:a16="http://schemas.microsoft.com/office/drawing/2014/main" val="475844087"/>
                  </a:ext>
                </a:extLst>
              </a:tr>
              <a:tr h="370840">
                <a:tc>
                  <a:txBody>
                    <a:bodyPr/>
                    <a:lstStyle/>
                    <a:p>
                      <a:r>
                        <a:rPr lang="en-US"/>
                        <a:t>Y7 </a:t>
                      </a:r>
                    </a:p>
                  </a:txBody>
                  <a:tcPr/>
                </a:tc>
                <a:tc>
                  <a:txBody>
                    <a:bodyPr/>
                    <a:lstStyle/>
                    <a:p>
                      <a:r>
                        <a:rPr lang="en-US"/>
                        <a:t>Change of leadership, zero tolerance, isolation (bridge)</a:t>
                      </a:r>
                    </a:p>
                  </a:txBody>
                  <a:tcPr/>
                </a:tc>
                <a:extLst>
                  <a:ext uri="{0D108BD9-81ED-4DB2-BD59-A6C34878D82A}">
                    <a16:rowId xmlns:a16="http://schemas.microsoft.com/office/drawing/2014/main" val="242533831"/>
                  </a:ext>
                </a:extLst>
              </a:tr>
              <a:tr h="370840">
                <a:tc>
                  <a:txBody>
                    <a:bodyPr/>
                    <a:lstStyle/>
                    <a:p>
                      <a:r>
                        <a:rPr lang="en-US"/>
                        <a:t>Y9</a:t>
                      </a:r>
                    </a:p>
                  </a:txBody>
                  <a:tcPr/>
                </a:tc>
                <a:tc>
                  <a:txBody>
                    <a:bodyPr/>
                    <a:lstStyle/>
                    <a:p>
                      <a:r>
                        <a:rPr lang="en-US"/>
                        <a:t>Knife to make bong PeX, drug curiosity</a:t>
                      </a:r>
                    </a:p>
                  </a:txBody>
                  <a:tcPr/>
                </a:tc>
                <a:extLst>
                  <a:ext uri="{0D108BD9-81ED-4DB2-BD59-A6C34878D82A}">
                    <a16:rowId xmlns:a16="http://schemas.microsoft.com/office/drawing/2014/main" val="3437237133"/>
                  </a:ext>
                </a:extLst>
              </a:tr>
              <a:tr h="370840">
                <a:tc>
                  <a:txBody>
                    <a:bodyPr/>
                    <a:lstStyle/>
                    <a:p>
                      <a:r>
                        <a:rPr lang="en-US"/>
                        <a:t>Y10</a:t>
                      </a:r>
                    </a:p>
                  </a:txBody>
                  <a:tcPr/>
                </a:tc>
                <a:tc>
                  <a:txBody>
                    <a:bodyPr/>
                    <a:lstStyle/>
                    <a:p>
                      <a:r>
                        <a:rPr lang="en-US"/>
                        <a:t>School 2, transition from AP too many points, failed</a:t>
                      </a:r>
                    </a:p>
                  </a:txBody>
                  <a:tcPr/>
                </a:tc>
                <a:extLst>
                  <a:ext uri="{0D108BD9-81ED-4DB2-BD59-A6C34878D82A}">
                    <a16:rowId xmlns:a16="http://schemas.microsoft.com/office/drawing/2014/main" val="3095238535"/>
                  </a:ext>
                </a:extLst>
              </a:tr>
              <a:tr h="370840">
                <a:tc>
                  <a:txBody>
                    <a:bodyPr/>
                    <a:lstStyle/>
                    <a:p>
                      <a:r>
                        <a:rPr lang="en-US"/>
                        <a:t>Y10</a:t>
                      </a:r>
                    </a:p>
                  </a:txBody>
                  <a:tcPr/>
                </a:tc>
                <a:tc>
                  <a:txBody>
                    <a:bodyPr/>
                    <a:lstStyle/>
                    <a:p>
                      <a:r>
                        <a:rPr lang="en-US"/>
                        <a:t>School 3, 10 points only allowed 6, failed. Banter over a girl and phone in class</a:t>
                      </a:r>
                    </a:p>
                  </a:txBody>
                  <a:tcPr/>
                </a:tc>
                <a:extLst>
                  <a:ext uri="{0D108BD9-81ED-4DB2-BD59-A6C34878D82A}">
                    <a16:rowId xmlns:a16="http://schemas.microsoft.com/office/drawing/2014/main" val="4018768641"/>
                  </a:ext>
                </a:extLst>
              </a:tr>
              <a:tr h="370839">
                <a:tc>
                  <a:txBody>
                    <a:bodyPr/>
                    <a:lstStyle/>
                    <a:p>
                      <a:pPr lvl="0">
                        <a:buNone/>
                      </a:pPr>
                      <a:r>
                        <a:rPr lang="en-US"/>
                        <a:t>Y10-11</a:t>
                      </a:r>
                    </a:p>
                  </a:txBody>
                  <a:tcPr/>
                </a:tc>
                <a:tc>
                  <a:txBody>
                    <a:bodyPr/>
                    <a:lstStyle/>
                    <a:p>
                      <a:pPr lvl="0">
                        <a:buNone/>
                      </a:pPr>
                      <a:r>
                        <a:rPr lang="en-US"/>
                        <a:t>Drug awareness, AP, engaging</a:t>
                      </a:r>
                    </a:p>
                  </a:txBody>
                  <a:tcPr/>
                </a:tc>
                <a:extLst>
                  <a:ext uri="{0D108BD9-81ED-4DB2-BD59-A6C34878D82A}">
                    <a16:rowId xmlns:a16="http://schemas.microsoft.com/office/drawing/2014/main" val="1920889012"/>
                  </a:ext>
                </a:extLst>
              </a:tr>
            </a:tbl>
          </a:graphicData>
        </a:graphic>
      </p:graphicFrame>
      <p:sp>
        <p:nvSpPr>
          <p:cNvPr id="8" name="TextBox 7">
            <a:extLst>
              <a:ext uri="{FF2B5EF4-FFF2-40B4-BE49-F238E27FC236}">
                <a16:creationId xmlns:a16="http://schemas.microsoft.com/office/drawing/2014/main" id="{6094B479-8BB3-4D9D-9286-B97D61DF691D}"/>
              </a:ext>
            </a:extLst>
          </p:cNvPr>
          <p:cNvSpPr txBox="1"/>
          <p:nvPr/>
        </p:nvSpPr>
        <p:spPr>
          <a:xfrm>
            <a:off x="263960" y="4909028"/>
            <a:ext cx="4486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'In my year there has been 6 people permanently excluded. They all got excluded when they started taking drugs. Their </a:t>
            </a:r>
            <a:r>
              <a:rPr lang="en-US" err="1">
                <a:ea typeface="+mn-lt"/>
                <a:cs typeface="+mn-lt"/>
              </a:rPr>
              <a:t>behaviour</a:t>
            </a:r>
            <a:r>
              <a:rPr lang="en-US">
                <a:ea typeface="+mn-lt"/>
                <a:cs typeface="+mn-lt"/>
              </a:rPr>
              <a:t> changed'</a:t>
            </a:r>
            <a:endParaRPr lang="en-US"/>
          </a:p>
        </p:txBody>
      </p:sp>
    </p:spTree>
    <p:extLst>
      <p:ext uri="{BB962C8B-B14F-4D97-AF65-F5344CB8AC3E}">
        <p14:creationId xmlns:p14="http://schemas.microsoft.com/office/powerpoint/2010/main" val="275568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line&#10;&#10;Description automatically generated">
            <a:extLst>
              <a:ext uri="{FF2B5EF4-FFF2-40B4-BE49-F238E27FC236}">
                <a16:creationId xmlns:a16="http://schemas.microsoft.com/office/drawing/2014/main" id="{DB928559-8901-4BFC-9831-96D7C37EB193}"/>
              </a:ext>
            </a:extLst>
          </p:cNvPr>
          <p:cNvPicPr>
            <a:picLocks noChangeAspect="1"/>
          </p:cNvPicPr>
          <p:nvPr/>
        </p:nvPicPr>
        <p:blipFill>
          <a:blip r:embed="rId2"/>
          <a:stretch>
            <a:fillRect/>
          </a:stretch>
        </p:blipFill>
        <p:spPr>
          <a:xfrm>
            <a:off x="88137" y="383815"/>
            <a:ext cx="7334781" cy="3634112"/>
          </a:xfrm>
          <a:prstGeom prst="rect">
            <a:avLst/>
          </a:prstGeom>
        </p:spPr>
      </p:pic>
      <p:graphicFrame>
        <p:nvGraphicFramePr>
          <p:cNvPr id="6" name="Table 5">
            <a:extLst>
              <a:ext uri="{FF2B5EF4-FFF2-40B4-BE49-F238E27FC236}">
                <a16:creationId xmlns:a16="http://schemas.microsoft.com/office/drawing/2014/main" id="{2D1849AD-E085-44A7-9F7C-972DF92BB4AC}"/>
              </a:ext>
            </a:extLst>
          </p:cNvPr>
          <p:cNvGraphicFramePr>
            <a:graphicFrameLocks noGrp="1"/>
          </p:cNvGraphicFramePr>
          <p:nvPr>
            <p:extLst>
              <p:ext uri="{D42A27DB-BD31-4B8C-83A1-F6EECF244321}">
                <p14:modId xmlns:p14="http://schemas.microsoft.com/office/powerpoint/2010/main" val="3227020615"/>
              </p:ext>
            </p:extLst>
          </p:nvPr>
        </p:nvGraphicFramePr>
        <p:xfrm>
          <a:off x="7534209" y="311898"/>
          <a:ext cx="4054650" cy="5029200"/>
        </p:xfrm>
        <a:graphic>
          <a:graphicData uri="http://schemas.openxmlformats.org/drawingml/2006/table">
            <a:tbl>
              <a:tblPr firstRow="1" bandRow="1">
                <a:tableStyleId>{5C22544A-7EE6-4342-B048-85BDC9FD1C3A}</a:tableStyleId>
              </a:tblPr>
              <a:tblGrid>
                <a:gridCol w="729091">
                  <a:extLst>
                    <a:ext uri="{9D8B030D-6E8A-4147-A177-3AD203B41FA5}">
                      <a16:colId xmlns:a16="http://schemas.microsoft.com/office/drawing/2014/main" val="386892050"/>
                    </a:ext>
                  </a:extLst>
                </a:gridCol>
                <a:gridCol w="3325559">
                  <a:extLst>
                    <a:ext uri="{9D8B030D-6E8A-4147-A177-3AD203B41FA5}">
                      <a16:colId xmlns:a16="http://schemas.microsoft.com/office/drawing/2014/main" val="748754792"/>
                    </a:ext>
                  </a:extLst>
                </a:gridCol>
              </a:tblGrid>
              <a:tr h="22559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752527735"/>
                  </a:ext>
                </a:extLst>
              </a:tr>
              <a:tr h="225590">
                <a:tc>
                  <a:txBody>
                    <a:bodyPr/>
                    <a:lstStyle/>
                    <a:p>
                      <a:pPr rtl="0" fontAlgn="base"/>
                      <a:r>
                        <a:rPr lang="en-US">
                          <a:effectLst/>
                        </a:rPr>
                        <a:t>Y6</a:t>
                      </a:r>
                    </a:p>
                  </a:txBody>
                  <a:tcPr/>
                </a:tc>
                <a:tc>
                  <a:txBody>
                    <a:bodyPr/>
                    <a:lstStyle/>
                    <a:p>
                      <a:pPr rtl="0" fontAlgn="base"/>
                      <a:r>
                        <a:rPr lang="en-US">
                          <a:effectLst/>
                        </a:rPr>
                        <a:t>SATS stress, academic focus​, smoking, weed, alcohol, drugs because older kids take them (Y10s-11s)</a:t>
                      </a:r>
                    </a:p>
                  </a:txBody>
                  <a:tcPr/>
                </a:tc>
                <a:extLst>
                  <a:ext uri="{0D108BD9-81ED-4DB2-BD59-A6C34878D82A}">
                    <a16:rowId xmlns:a16="http://schemas.microsoft.com/office/drawing/2014/main" val="4054611437"/>
                  </a:ext>
                </a:extLst>
              </a:tr>
              <a:tr h="225590">
                <a:tc>
                  <a:txBody>
                    <a:bodyPr/>
                    <a:lstStyle/>
                    <a:p>
                      <a:pPr rtl="0" fontAlgn="base"/>
                      <a:r>
                        <a:rPr lang="en-US">
                          <a:effectLst/>
                        </a:rPr>
                        <a:t>Y7 ​</a:t>
                      </a:r>
                    </a:p>
                  </a:txBody>
                  <a:tcPr/>
                </a:tc>
                <a:tc>
                  <a:txBody>
                    <a:bodyPr/>
                    <a:lstStyle/>
                    <a:p>
                      <a:pPr rtl="0" fontAlgn="base"/>
                      <a:r>
                        <a:rPr lang="en-US">
                          <a:effectLst/>
                        </a:rPr>
                        <a:t>Unable to cope with teachers shouting, isolation, not taught</a:t>
                      </a:r>
                    </a:p>
                  </a:txBody>
                  <a:tcPr/>
                </a:tc>
                <a:extLst>
                  <a:ext uri="{0D108BD9-81ED-4DB2-BD59-A6C34878D82A}">
                    <a16:rowId xmlns:a16="http://schemas.microsoft.com/office/drawing/2014/main" val="2600292354"/>
                  </a:ext>
                </a:extLst>
              </a:tr>
              <a:tr h="225590">
                <a:tc>
                  <a:txBody>
                    <a:bodyPr/>
                    <a:lstStyle/>
                    <a:p>
                      <a:pPr rtl="0" fontAlgn="base"/>
                      <a:r>
                        <a:rPr lang="en-US">
                          <a:effectLst/>
                        </a:rPr>
                        <a:t>Y8-Y10</a:t>
                      </a:r>
                    </a:p>
                  </a:txBody>
                  <a:tcPr/>
                </a:tc>
                <a:tc>
                  <a:txBody>
                    <a:bodyPr/>
                    <a:lstStyle/>
                    <a:p>
                      <a:pPr rtl="0" fontAlgn="base"/>
                      <a:r>
                        <a:rPr lang="en-US">
                          <a:effectLst/>
                        </a:rPr>
                        <a:t>Frequent isolation, no learning</a:t>
                      </a:r>
                    </a:p>
                  </a:txBody>
                  <a:tcPr/>
                </a:tc>
                <a:extLst>
                  <a:ext uri="{0D108BD9-81ED-4DB2-BD59-A6C34878D82A}">
                    <a16:rowId xmlns:a16="http://schemas.microsoft.com/office/drawing/2014/main" val="653235566"/>
                  </a:ext>
                </a:extLst>
              </a:tr>
              <a:tr h="225590">
                <a:tc>
                  <a:txBody>
                    <a:bodyPr/>
                    <a:lstStyle/>
                    <a:p>
                      <a:pPr rtl="0" fontAlgn="base"/>
                      <a:r>
                        <a:rPr lang="en-US">
                          <a:effectLst/>
                        </a:rPr>
                        <a:t>Y10</a:t>
                      </a:r>
                    </a:p>
                  </a:txBody>
                  <a:tcPr/>
                </a:tc>
                <a:tc>
                  <a:txBody>
                    <a:bodyPr/>
                    <a:lstStyle/>
                    <a:p>
                      <a:pPr rtl="0" fontAlgn="base"/>
                      <a:r>
                        <a:rPr lang="en-US">
                          <a:effectLst/>
                        </a:rPr>
                        <a:t>Accused of having a knife (never found)</a:t>
                      </a:r>
                    </a:p>
                  </a:txBody>
                  <a:tcPr/>
                </a:tc>
                <a:extLst>
                  <a:ext uri="{0D108BD9-81ED-4DB2-BD59-A6C34878D82A}">
                    <a16:rowId xmlns:a16="http://schemas.microsoft.com/office/drawing/2014/main" val="2572759918"/>
                  </a:ext>
                </a:extLst>
              </a:tr>
              <a:tr h="225590">
                <a:tc>
                  <a:txBody>
                    <a:bodyPr/>
                    <a:lstStyle/>
                    <a:p>
                      <a:pPr rtl="0" fontAlgn="base"/>
                      <a:r>
                        <a:rPr lang="en-US">
                          <a:effectLst/>
                        </a:rPr>
                        <a:t>Y10​</a:t>
                      </a:r>
                    </a:p>
                  </a:txBody>
                  <a:tcPr/>
                </a:tc>
                <a:tc>
                  <a:txBody>
                    <a:bodyPr/>
                    <a:lstStyle/>
                    <a:p>
                      <a:pPr rtl="0" fontAlgn="base"/>
                      <a:r>
                        <a:rPr lang="en-US">
                          <a:effectLst/>
                        </a:rPr>
                        <a:t>School 3, 10 points only allowed 6, failed. Banter over a girl and phone in class​</a:t>
                      </a:r>
                    </a:p>
                  </a:txBody>
                  <a:tcPr/>
                </a:tc>
                <a:extLst>
                  <a:ext uri="{0D108BD9-81ED-4DB2-BD59-A6C34878D82A}">
                    <a16:rowId xmlns:a16="http://schemas.microsoft.com/office/drawing/2014/main" val="3505347580"/>
                  </a:ext>
                </a:extLst>
              </a:tr>
              <a:tr h="225590">
                <a:tc>
                  <a:txBody>
                    <a:bodyPr/>
                    <a:lstStyle/>
                    <a:p>
                      <a:pPr rtl="0" fontAlgn="base"/>
                      <a:r>
                        <a:rPr lang="en-US">
                          <a:effectLst/>
                        </a:rPr>
                        <a:t>Y10-11​</a:t>
                      </a:r>
                    </a:p>
                  </a:txBody>
                  <a:tcPr/>
                </a:tc>
                <a:tc>
                  <a:txBody>
                    <a:bodyPr/>
                    <a:lstStyle/>
                    <a:p>
                      <a:pPr rtl="0" fontAlgn="base"/>
                      <a:r>
                        <a:rPr lang="en-US">
                          <a:effectLst/>
                        </a:rPr>
                        <a:t>Drug awareness, AP, engaging​</a:t>
                      </a:r>
                    </a:p>
                  </a:txBody>
                  <a:tcPr/>
                </a:tc>
                <a:extLst>
                  <a:ext uri="{0D108BD9-81ED-4DB2-BD59-A6C34878D82A}">
                    <a16:rowId xmlns:a16="http://schemas.microsoft.com/office/drawing/2014/main" val="62918398"/>
                  </a:ext>
                </a:extLst>
              </a:tr>
            </a:tbl>
          </a:graphicData>
        </a:graphic>
      </p:graphicFrame>
      <p:sp>
        <p:nvSpPr>
          <p:cNvPr id="7" name="TextBox 6">
            <a:extLst>
              <a:ext uri="{FF2B5EF4-FFF2-40B4-BE49-F238E27FC236}">
                <a16:creationId xmlns:a16="http://schemas.microsoft.com/office/drawing/2014/main" id="{ABA65D48-DD7E-4D12-ADF8-EC0AC3E30F53}"/>
              </a:ext>
            </a:extLst>
          </p:cNvPr>
          <p:cNvSpPr txBox="1"/>
          <p:nvPr/>
        </p:nvSpPr>
        <p:spPr>
          <a:xfrm>
            <a:off x="517742" y="4567825"/>
            <a:ext cx="627136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‘Younger people would get involved because the older people were taking it. The younger people would start hanging around with them and then they would take it. That happened to me. I was in Year 7 and I was messing up. So, I was ‘cool’, so I started hanging around with Year 10s and 11s. That was how I got into it and that is how most people get into it’. </a:t>
            </a:r>
            <a:endParaRPr lang="en-US"/>
          </a:p>
        </p:txBody>
      </p:sp>
    </p:spTree>
    <p:extLst>
      <p:ext uri="{BB962C8B-B14F-4D97-AF65-F5344CB8AC3E}">
        <p14:creationId xmlns:p14="http://schemas.microsoft.com/office/powerpoint/2010/main" val="144199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05F6BBBE-23F7-47C0-A97E-FC4CEB39234A}"/>
              </a:ext>
            </a:extLst>
          </p:cNvPr>
          <p:cNvPicPr>
            <a:picLocks noChangeAspect="1"/>
          </p:cNvPicPr>
          <p:nvPr/>
        </p:nvPicPr>
        <p:blipFill>
          <a:blip r:embed="rId2"/>
          <a:stretch>
            <a:fillRect/>
          </a:stretch>
        </p:blipFill>
        <p:spPr>
          <a:xfrm>
            <a:off x="67425" y="218528"/>
            <a:ext cx="7712672" cy="2884461"/>
          </a:xfrm>
          <a:prstGeom prst="rect">
            <a:avLst/>
          </a:prstGeom>
        </p:spPr>
      </p:pic>
      <p:pic>
        <p:nvPicPr>
          <p:cNvPr id="4" name="Picture 5" descr="Table&#10;&#10;Description automatically generated">
            <a:extLst>
              <a:ext uri="{FF2B5EF4-FFF2-40B4-BE49-F238E27FC236}">
                <a16:creationId xmlns:a16="http://schemas.microsoft.com/office/drawing/2014/main" id="{FDC4D484-CD48-4F02-9C4B-4A0E30A436B8}"/>
              </a:ext>
            </a:extLst>
          </p:cNvPr>
          <p:cNvPicPr>
            <a:picLocks noChangeAspect="1"/>
          </p:cNvPicPr>
          <p:nvPr/>
        </p:nvPicPr>
        <p:blipFill>
          <a:blip r:embed="rId3"/>
          <a:stretch>
            <a:fillRect/>
          </a:stretch>
        </p:blipFill>
        <p:spPr>
          <a:xfrm>
            <a:off x="70524" y="3193221"/>
            <a:ext cx="4329341" cy="1426992"/>
          </a:xfrm>
          <a:prstGeom prst="rect">
            <a:avLst/>
          </a:prstGeom>
        </p:spPr>
      </p:pic>
      <p:graphicFrame>
        <p:nvGraphicFramePr>
          <p:cNvPr id="6" name="Table 5">
            <a:extLst>
              <a:ext uri="{FF2B5EF4-FFF2-40B4-BE49-F238E27FC236}">
                <a16:creationId xmlns:a16="http://schemas.microsoft.com/office/drawing/2014/main" id="{BA8A038E-3647-4611-8FB9-7F071D64A274}"/>
              </a:ext>
            </a:extLst>
          </p:cNvPr>
          <p:cNvGraphicFramePr>
            <a:graphicFrameLocks noGrp="1"/>
          </p:cNvGraphicFramePr>
          <p:nvPr>
            <p:extLst>
              <p:ext uri="{D42A27DB-BD31-4B8C-83A1-F6EECF244321}">
                <p14:modId xmlns:p14="http://schemas.microsoft.com/office/powerpoint/2010/main" val="1534872650"/>
              </p:ext>
            </p:extLst>
          </p:nvPr>
        </p:nvGraphicFramePr>
        <p:xfrm>
          <a:off x="8016657" y="344465"/>
          <a:ext cx="3645225" cy="4165529"/>
        </p:xfrm>
        <a:graphic>
          <a:graphicData uri="http://schemas.openxmlformats.org/drawingml/2006/table">
            <a:tbl>
              <a:tblPr firstRow="1" bandRow="1">
                <a:tableStyleId>{5C22544A-7EE6-4342-B048-85BDC9FD1C3A}</a:tableStyleId>
              </a:tblPr>
              <a:tblGrid>
                <a:gridCol w="829849">
                  <a:extLst>
                    <a:ext uri="{9D8B030D-6E8A-4147-A177-3AD203B41FA5}">
                      <a16:colId xmlns:a16="http://schemas.microsoft.com/office/drawing/2014/main" val="901068487"/>
                    </a:ext>
                  </a:extLst>
                </a:gridCol>
                <a:gridCol w="2815376">
                  <a:extLst>
                    <a:ext uri="{9D8B030D-6E8A-4147-A177-3AD203B41FA5}">
                      <a16:colId xmlns:a16="http://schemas.microsoft.com/office/drawing/2014/main" val="17453719"/>
                    </a:ext>
                  </a:extLst>
                </a:gridCol>
              </a:tblGrid>
              <a:tr h="31315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184551208"/>
                  </a:ext>
                </a:extLst>
              </a:tr>
              <a:tr h="548013">
                <a:tc>
                  <a:txBody>
                    <a:bodyPr/>
                    <a:lstStyle/>
                    <a:p>
                      <a:pPr rtl="0" fontAlgn="base"/>
                      <a:r>
                        <a:rPr lang="en-US">
                          <a:effectLst/>
                        </a:rPr>
                        <a:t>Y-5-6</a:t>
                      </a:r>
                    </a:p>
                  </a:txBody>
                  <a:tcPr/>
                </a:tc>
                <a:tc>
                  <a:txBody>
                    <a:bodyPr/>
                    <a:lstStyle/>
                    <a:p>
                      <a:pPr rtl="0" fontAlgn="base"/>
                      <a:r>
                        <a:rPr lang="en-US">
                          <a:effectLst/>
                        </a:rPr>
                        <a:t>Taken out of class, unable to read, SATS stress</a:t>
                      </a:r>
                    </a:p>
                  </a:txBody>
                  <a:tcPr/>
                </a:tc>
                <a:extLst>
                  <a:ext uri="{0D108BD9-81ED-4DB2-BD59-A6C34878D82A}">
                    <a16:rowId xmlns:a16="http://schemas.microsoft.com/office/drawing/2014/main" val="1681064092"/>
                  </a:ext>
                </a:extLst>
              </a:tr>
              <a:tr h="548013">
                <a:tc>
                  <a:txBody>
                    <a:bodyPr/>
                    <a:lstStyle/>
                    <a:p>
                      <a:pPr rtl="0" fontAlgn="base"/>
                      <a:r>
                        <a:rPr lang="en-US">
                          <a:effectLst/>
                        </a:rPr>
                        <a:t>Y7- 11</a:t>
                      </a:r>
                    </a:p>
                  </a:txBody>
                  <a:tcPr/>
                </a:tc>
                <a:tc>
                  <a:txBody>
                    <a:bodyPr/>
                    <a:lstStyle/>
                    <a:p>
                      <a:pPr rtl="0" fontAlgn="base"/>
                      <a:r>
                        <a:rPr lang="en-US">
                          <a:effectLst/>
                        </a:rPr>
                        <a:t>Unable to access curriculum, unidentified SEN</a:t>
                      </a:r>
                    </a:p>
                  </a:txBody>
                  <a:tcPr/>
                </a:tc>
                <a:extLst>
                  <a:ext uri="{0D108BD9-81ED-4DB2-BD59-A6C34878D82A}">
                    <a16:rowId xmlns:a16="http://schemas.microsoft.com/office/drawing/2014/main" val="3270003994"/>
                  </a:ext>
                </a:extLst>
              </a:tr>
              <a:tr h="548013">
                <a:tc>
                  <a:txBody>
                    <a:bodyPr/>
                    <a:lstStyle/>
                    <a:p>
                      <a:pPr rtl="0" fontAlgn="base"/>
                      <a:r>
                        <a:rPr lang="en-US">
                          <a:effectLst/>
                        </a:rPr>
                        <a:t>Y7-10</a:t>
                      </a:r>
                    </a:p>
                  </a:txBody>
                  <a:tcPr/>
                </a:tc>
                <a:tc>
                  <a:txBody>
                    <a:bodyPr/>
                    <a:lstStyle/>
                    <a:p>
                      <a:pPr rtl="0" fontAlgn="base"/>
                      <a:r>
                        <a:rPr lang="en-US">
                          <a:effectLst/>
                        </a:rPr>
                        <a:t>Frequently in isolation</a:t>
                      </a:r>
                    </a:p>
                  </a:txBody>
                  <a:tcPr/>
                </a:tc>
                <a:extLst>
                  <a:ext uri="{0D108BD9-81ED-4DB2-BD59-A6C34878D82A}">
                    <a16:rowId xmlns:a16="http://schemas.microsoft.com/office/drawing/2014/main" val="1191677824"/>
                  </a:ext>
                </a:extLst>
              </a:tr>
              <a:tr h="782876">
                <a:tc>
                  <a:txBody>
                    <a:bodyPr/>
                    <a:lstStyle/>
                    <a:p>
                      <a:pPr lvl="0" rtl="0">
                        <a:buNone/>
                      </a:pPr>
                      <a:r>
                        <a:rPr lang="en-US">
                          <a:effectLst/>
                        </a:rPr>
                        <a:t>Y9</a:t>
                      </a:r>
                    </a:p>
                  </a:txBody>
                  <a:tcPr/>
                </a:tc>
                <a:tc>
                  <a:txBody>
                    <a:bodyPr/>
                    <a:lstStyle/>
                    <a:p>
                      <a:pPr lvl="0" rtl="0">
                        <a:buNone/>
                      </a:pPr>
                      <a:r>
                        <a:rPr lang="en-US">
                          <a:effectLst/>
                        </a:rPr>
                        <a:t>Support for behaviour</a:t>
                      </a:r>
                      <a:endParaRPr lang="en-US" err="1">
                        <a:effectLst/>
                      </a:endParaRPr>
                    </a:p>
                  </a:txBody>
                  <a:tcPr/>
                </a:tc>
                <a:extLst>
                  <a:ext uri="{0D108BD9-81ED-4DB2-BD59-A6C34878D82A}">
                    <a16:rowId xmlns:a16="http://schemas.microsoft.com/office/drawing/2014/main" val="836639474"/>
                  </a:ext>
                </a:extLst>
              </a:tr>
              <a:tr h="548013">
                <a:tc>
                  <a:txBody>
                    <a:bodyPr/>
                    <a:lstStyle/>
                    <a:p>
                      <a:pPr rtl="0" fontAlgn="base"/>
                      <a:r>
                        <a:rPr lang="en-US">
                          <a:effectLst/>
                        </a:rPr>
                        <a:t>Y11</a:t>
                      </a:r>
                    </a:p>
                  </a:txBody>
                  <a:tcPr/>
                </a:tc>
                <a:tc>
                  <a:txBody>
                    <a:bodyPr/>
                    <a:lstStyle/>
                    <a:p>
                      <a:pPr rtl="0" fontAlgn="base"/>
                      <a:r>
                        <a:rPr lang="en-US">
                          <a:effectLst/>
                        </a:rPr>
                        <a:t>Becoming a father, came of drugs, focused on exam success, engaging in AP</a:t>
                      </a:r>
                    </a:p>
                  </a:txBody>
                  <a:tcPr/>
                </a:tc>
                <a:extLst>
                  <a:ext uri="{0D108BD9-81ED-4DB2-BD59-A6C34878D82A}">
                    <a16:rowId xmlns:a16="http://schemas.microsoft.com/office/drawing/2014/main" val="3137967839"/>
                  </a:ext>
                </a:extLst>
              </a:tr>
            </a:tbl>
          </a:graphicData>
        </a:graphic>
      </p:graphicFrame>
      <p:sp>
        <p:nvSpPr>
          <p:cNvPr id="7" name="TextBox 6">
            <a:extLst>
              <a:ext uri="{FF2B5EF4-FFF2-40B4-BE49-F238E27FC236}">
                <a16:creationId xmlns:a16="http://schemas.microsoft.com/office/drawing/2014/main" id="{446AC68F-7CF5-442F-9D5C-8308B41CE278}"/>
              </a:ext>
            </a:extLst>
          </p:cNvPr>
          <p:cNvSpPr txBox="1"/>
          <p:nvPr/>
        </p:nvSpPr>
        <p:spPr>
          <a:xfrm>
            <a:off x="68893" y="4891414"/>
            <a:ext cx="67515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 I got took out class to do my work. Because I couldn’t read (y6).</a:t>
            </a:r>
            <a:endParaRPr lang="en-US">
              <a:ea typeface="+mn-lt"/>
              <a:cs typeface="+mn-lt"/>
            </a:endParaRPr>
          </a:p>
          <a:p>
            <a:endParaRPr lang="en-GB">
              <a:cs typeface="Calibri"/>
            </a:endParaRPr>
          </a:p>
          <a:p>
            <a:r>
              <a:rPr lang="en-GB">
                <a:ea typeface="+mn-lt"/>
                <a:cs typeface="+mn-lt"/>
              </a:rPr>
              <a:t>They got this lass in to help with my behaviour. Why give me that in Year 9? Or Year 8? When I needed it in Year 7. </a:t>
            </a:r>
            <a:endParaRPr lang="en-GB"/>
          </a:p>
        </p:txBody>
      </p:sp>
    </p:spTree>
    <p:extLst>
      <p:ext uri="{BB962C8B-B14F-4D97-AF65-F5344CB8AC3E}">
        <p14:creationId xmlns:p14="http://schemas.microsoft.com/office/powerpoint/2010/main" val="109986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FCD2-A043-4107-9BE0-73C1D62B0F41}"/>
              </a:ext>
            </a:extLst>
          </p:cNvPr>
          <p:cNvSpPr>
            <a:spLocks noGrp="1"/>
          </p:cNvSpPr>
          <p:nvPr>
            <p:ph type="title"/>
          </p:nvPr>
        </p:nvSpPr>
        <p:spPr>
          <a:xfrm>
            <a:off x="1653363" y="365760"/>
            <a:ext cx="9367203" cy="1188720"/>
          </a:xfrm>
        </p:spPr>
        <p:txBody>
          <a:bodyPr>
            <a:normAutofit/>
          </a:bodyPr>
          <a:lstStyle/>
          <a:p>
            <a:r>
              <a:rPr lang="en-US">
                <a:cs typeface="Calibri Light"/>
              </a:rPr>
              <a:t>Drivers for drug use</a:t>
            </a:r>
            <a:r>
              <a:rPr lang="en-US" baseline="30000">
                <a:cs typeface="Calibri Light"/>
              </a:rPr>
              <a:t>5,6</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0F8AD-3611-47CD-BED4-A029A19F8DAD}"/>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Children are consuming drugs mainly to aid concentration in school, to self-medicate to reduce sanctions imposed on them by teachers</a:t>
            </a:r>
            <a:r>
              <a:rPr lang="en-US" sz="2400" baseline="30000">
                <a:ea typeface="+mn-lt"/>
                <a:cs typeface="+mn-lt"/>
              </a:rPr>
              <a:t>5 </a:t>
            </a:r>
            <a:r>
              <a:rPr lang="en-US" sz="2400">
                <a:ea typeface="+mn-lt"/>
                <a:cs typeface="+mn-lt"/>
              </a:rPr>
              <a:t>and to relax</a:t>
            </a:r>
            <a:r>
              <a:rPr lang="en-US" sz="2400" baseline="30000">
                <a:ea typeface="+mn-lt"/>
                <a:cs typeface="+mn-lt"/>
              </a:rPr>
              <a:t>5,6</a:t>
            </a:r>
            <a:endParaRPr lang="en-US" sz="2400">
              <a:ea typeface="+mn-lt"/>
              <a:cs typeface="+mn-lt"/>
            </a:endParaRPr>
          </a:p>
          <a:p>
            <a:r>
              <a:rPr lang="en-US" sz="2400">
                <a:ea typeface="+mn-lt"/>
                <a:cs typeface="+mn-lt"/>
              </a:rPr>
              <a:t>School curriculum pressures, too much focus on attainment at the cost of mental health</a:t>
            </a:r>
            <a:r>
              <a:rPr lang="en-US" sz="2400" baseline="30000">
                <a:ea typeface="+mn-lt"/>
                <a:cs typeface="+mn-lt"/>
              </a:rPr>
              <a:t>5,6</a:t>
            </a:r>
            <a:endParaRPr lang="en-US" sz="2400">
              <a:ea typeface="+mn-lt"/>
              <a:cs typeface="+mn-lt"/>
            </a:endParaRPr>
          </a:p>
          <a:p>
            <a:r>
              <a:rPr lang="en-US" sz="2400">
                <a:ea typeface="+mn-lt"/>
                <a:cs typeface="+mn-lt"/>
              </a:rPr>
              <a:t>Lack of both early and prompt identification and support for children with SEND/SEMH from schools and complex referral processes</a:t>
            </a:r>
            <a:r>
              <a:rPr lang="en-US" sz="2400" baseline="30000">
                <a:ea typeface="+mn-lt"/>
                <a:cs typeface="+mn-lt"/>
              </a:rPr>
              <a:t>5,6</a:t>
            </a:r>
            <a:endParaRPr lang="en-US" sz="2400">
              <a:ea typeface="+mn-lt"/>
              <a:cs typeface="+mn-lt"/>
            </a:endParaRPr>
          </a:p>
          <a:p>
            <a:r>
              <a:rPr lang="en-US" sz="2400">
                <a:ea typeface="+mn-lt"/>
                <a:cs typeface="+mn-lt"/>
              </a:rPr>
              <a:t>Further research needed on school exclusion and drug use</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868471F2-AC1E-463F-93F2-460A92BF9286}"/>
              </a:ext>
            </a:extLst>
          </p:cNvPr>
          <p:cNvPicPr>
            <a:picLocks noChangeAspect="1"/>
          </p:cNvPicPr>
          <p:nvPr/>
        </p:nvPicPr>
        <p:blipFill>
          <a:blip r:embed="rId2"/>
          <a:stretch>
            <a:fillRect/>
          </a:stretch>
        </p:blipFill>
        <p:spPr>
          <a:xfrm>
            <a:off x="10813256" y="111918"/>
            <a:ext cx="1304925" cy="657225"/>
          </a:xfrm>
          <a:prstGeom prst="rect">
            <a:avLst/>
          </a:prstGeom>
        </p:spPr>
      </p:pic>
    </p:spTree>
    <p:extLst>
      <p:ext uri="{BB962C8B-B14F-4D97-AF65-F5344CB8AC3E}">
        <p14:creationId xmlns:p14="http://schemas.microsoft.com/office/powerpoint/2010/main" val="181128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3B25-EB86-4048-BF68-A2A49AA0C388}"/>
              </a:ext>
            </a:extLst>
          </p:cNvPr>
          <p:cNvSpPr>
            <a:spLocks noGrp="1"/>
          </p:cNvSpPr>
          <p:nvPr>
            <p:ph type="title"/>
          </p:nvPr>
        </p:nvSpPr>
        <p:spPr>
          <a:xfrm>
            <a:off x="1653363" y="365760"/>
            <a:ext cx="9367203" cy="1188720"/>
          </a:xfrm>
        </p:spPr>
        <p:txBody>
          <a:bodyPr>
            <a:normAutofit/>
          </a:bodyPr>
          <a:lstStyle/>
          <a:p>
            <a:r>
              <a:rPr lang="en-US">
                <a:cs typeface="Calibri Light"/>
              </a:rPr>
              <a:t>Implications of drug use</a:t>
            </a:r>
            <a:r>
              <a:rPr lang="en-US" baseline="30000">
                <a:cs typeface="Calibri Light"/>
              </a:rPr>
              <a:t>2,3,4,6</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33E3491-48D7-4E4D-992D-C72DF0188DDB}"/>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School exclusion, challenging </a:t>
            </a:r>
            <a:r>
              <a:rPr lang="en-US" sz="2400" err="1">
                <a:ea typeface="+mn-lt"/>
                <a:cs typeface="+mn-lt"/>
              </a:rPr>
              <a:t>behaviours</a:t>
            </a:r>
            <a:r>
              <a:rPr lang="en-US" sz="2400">
                <a:ea typeface="+mn-lt"/>
                <a:cs typeface="+mn-lt"/>
              </a:rPr>
              <a:t> in schools</a:t>
            </a:r>
            <a:r>
              <a:rPr lang="en-US" sz="2400" baseline="30000">
                <a:ea typeface="+mn-lt"/>
                <a:cs typeface="+mn-lt"/>
              </a:rPr>
              <a:t>2,3,6</a:t>
            </a:r>
            <a:endParaRPr lang="en-US" sz="2400">
              <a:ea typeface="+mn-lt"/>
              <a:cs typeface="+mn-lt"/>
            </a:endParaRPr>
          </a:p>
          <a:p>
            <a:r>
              <a:rPr lang="en-US" sz="2400">
                <a:ea typeface="+mn-lt"/>
                <a:cs typeface="+mn-lt"/>
              </a:rPr>
              <a:t>Long term physical health conditions</a:t>
            </a:r>
            <a:r>
              <a:rPr lang="en-US" sz="2400" baseline="30000">
                <a:ea typeface="+mn-lt"/>
                <a:cs typeface="+mn-lt"/>
              </a:rPr>
              <a:t>6</a:t>
            </a:r>
            <a:endParaRPr lang="en-US" sz="2400">
              <a:ea typeface="+mn-lt"/>
              <a:cs typeface="+mn-lt"/>
            </a:endParaRPr>
          </a:p>
          <a:p>
            <a:r>
              <a:rPr lang="en-US" sz="2400">
                <a:ea typeface="+mn-lt"/>
                <a:cs typeface="+mn-lt"/>
              </a:rPr>
              <a:t>Long term mental health needs</a:t>
            </a:r>
            <a:r>
              <a:rPr lang="en-US" sz="2400" baseline="30000">
                <a:ea typeface="+mn-lt"/>
                <a:cs typeface="+mn-lt"/>
              </a:rPr>
              <a:t>2,3,6</a:t>
            </a:r>
            <a:endParaRPr lang="en-US" sz="2400">
              <a:ea typeface="+mn-lt"/>
              <a:cs typeface="+mn-lt"/>
            </a:endParaRPr>
          </a:p>
          <a:p>
            <a:r>
              <a:rPr lang="en-US" sz="2400">
                <a:ea typeface="+mn-lt"/>
                <a:cs typeface="+mn-lt"/>
              </a:rPr>
              <a:t>Strain on family unit, caregivers unable to work</a:t>
            </a:r>
            <a:r>
              <a:rPr lang="en-US" sz="2400" baseline="30000">
                <a:ea typeface="+mn-lt"/>
                <a:cs typeface="+mn-lt"/>
              </a:rPr>
              <a:t>3,4,6</a:t>
            </a:r>
            <a:endParaRPr lang="en-US" sz="2400">
              <a:ea typeface="+mn-lt"/>
              <a:cs typeface="+mn-lt"/>
            </a:endParaRPr>
          </a:p>
          <a:p>
            <a:r>
              <a:rPr lang="en-US" sz="2400">
                <a:ea typeface="+mn-lt"/>
                <a:cs typeface="+mn-lt"/>
              </a:rPr>
              <a:t>Criminal activity</a:t>
            </a:r>
            <a:r>
              <a:rPr lang="en-US" sz="2400" baseline="30000">
                <a:ea typeface="+mn-lt"/>
                <a:cs typeface="+mn-lt"/>
              </a:rPr>
              <a:t>6</a:t>
            </a:r>
            <a:endParaRPr lang="en-US" sz="2400">
              <a:ea typeface="+mn-lt"/>
              <a:cs typeface="+mn-lt"/>
            </a:endParaRPr>
          </a:p>
          <a:p>
            <a:r>
              <a:rPr lang="en-US" sz="2400">
                <a:ea typeface="+mn-lt"/>
                <a:cs typeface="+mn-lt"/>
              </a:rPr>
              <a:t>Detrimental effect on siblings</a:t>
            </a:r>
            <a:r>
              <a:rPr lang="en-US" sz="2400" baseline="30000">
                <a:ea typeface="+mn-lt"/>
                <a:cs typeface="+mn-lt"/>
              </a:rPr>
              <a:t>6</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5C255D14-EA34-4FF2-A3B5-09153FB2C8FE}"/>
              </a:ext>
            </a:extLst>
          </p:cNvPr>
          <p:cNvPicPr>
            <a:picLocks noChangeAspect="1"/>
          </p:cNvPicPr>
          <p:nvPr/>
        </p:nvPicPr>
        <p:blipFill>
          <a:blip r:embed="rId2"/>
          <a:stretch>
            <a:fillRect/>
          </a:stretch>
        </p:blipFill>
        <p:spPr>
          <a:xfrm>
            <a:off x="10777537" y="111919"/>
            <a:ext cx="1304925" cy="657225"/>
          </a:xfrm>
          <a:prstGeom prst="rect">
            <a:avLst/>
          </a:prstGeom>
        </p:spPr>
      </p:pic>
    </p:spTree>
    <p:extLst>
      <p:ext uri="{BB962C8B-B14F-4D97-AF65-F5344CB8AC3E}">
        <p14:creationId xmlns:p14="http://schemas.microsoft.com/office/powerpoint/2010/main" val="368079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GB" sz="4000">
                <a:solidFill>
                  <a:srgbClr val="FFFFFF"/>
                </a:solidFill>
                <a:latin typeface="+mn-lt"/>
              </a:rPr>
              <a:t>Agenda</a:t>
            </a:r>
          </a:p>
        </p:txBody>
      </p:sp>
      <p:graphicFrame>
        <p:nvGraphicFramePr>
          <p:cNvPr id="5" name="Content Placeholder 2">
            <a:extLst>
              <a:ext uri="{FF2B5EF4-FFF2-40B4-BE49-F238E27FC236}">
                <a16:creationId xmlns:a16="http://schemas.microsoft.com/office/drawing/2014/main" id="{02A77CBF-7CDF-4F3B-BE3C-F71E24C12567}"/>
              </a:ext>
            </a:extLst>
          </p:cNvPr>
          <p:cNvGraphicFramePr>
            <a:graphicFrameLocks noGrp="1"/>
          </p:cNvGraphicFramePr>
          <p:nvPr>
            <p:ph idx="1"/>
            <p:extLst>
              <p:ext uri="{D42A27DB-BD31-4B8C-83A1-F6EECF244321}">
                <p14:modId xmlns:p14="http://schemas.microsoft.com/office/powerpoint/2010/main" val="3057712693"/>
              </p:ext>
            </p:extLst>
          </p:nvPr>
        </p:nvGraphicFramePr>
        <p:xfrm>
          <a:off x="4772025" y="8763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7" descr="A close up of a sign&#10;&#10;Description automatically generated">
            <a:extLst>
              <a:ext uri="{FF2B5EF4-FFF2-40B4-BE49-F238E27FC236}">
                <a16:creationId xmlns:a16="http://schemas.microsoft.com/office/drawing/2014/main" id="{CE8C6EC3-5BC2-4030-9920-F623D68A79D6}"/>
              </a:ext>
            </a:extLst>
          </p:cNvPr>
          <p:cNvPicPr>
            <a:picLocks noChangeAspect="1"/>
          </p:cNvPicPr>
          <p:nvPr/>
        </p:nvPicPr>
        <p:blipFill>
          <a:blip r:embed="rId7"/>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544159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6CB8-B8D9-48C3-A0BD-490F81FAFF7D}"/>
              </a:ext>
            </a:extLst>
          </p:cNvPr>
          <p:cNvSpPr>
            <a:spLocks noGrp="1"/>
          </p:cNvSpPr>
          <p:nvPr>
            <p:ph type="title"/>
          </p:nvPr>
        </p:nvSpPr>
        <p:spPr>
          <a:xfrm>
            <a:off x="1653363" y="365760"/>
            <a:ext cx="9367203" cy="1188720"/>
          </a:xfrm>
        </p:spPr>
        <p:txBody>
          <a:bodyPr>
            <a:normAutofit/>
          </a:bodyPr>
          <a:lstStyle/>
          <a:p>
            <a:r>
              <a:rPr lang="en-US" sz="3700">
                <a:ea typeface="+mj-lt"/>
                <a:cs typeface="+mj-lt"/>
              </a:rPr>
              <a:t>What can be done to reduce drug use in CYP?</a:t>
            </a:r>
            <a:endParaRPr lang="en-US" sz="37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51DB201-8B0D-436E-97E9-2983DAA1D494}"/>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200">
                <a:cs typeface="Calibri"/>
              </a:rPr>
              <a:t>Early identification and assessment of learning of SEND, </a:t>
            </a:r>
            <a:r>
              <a:rPr lang="en-US" sz="2200" err="1">
                <a:cs typeface="Calibri"/>
              </a:rPr>
              <a:t>recognising</a:t>
            </a:r>
            <a:r>
              <a:rPr lang="en-US" sz="2200">
                <a:cs typeface="Calibri"/>
              </a:rPr>
              <a:t> indicators of substance to prevent disrupted pathways</a:t>
            </a:r>
            <a:r>
              <a:rPr lang="en-US" sz="2200" baseline="30000">
                <a:cs typeface="Calibri"/>
              </a:rPr>
              <a:t>1,2,3,4,5,6</a:t>
            </a:r>
          </a:p>
          <a:p>
            <a:r>
              <a:rPr lang="en-US" sz="2200">
                <a:cs typeface="Calibri"/>
              </a:rPr>
              <a:t>Remove zero tolerance approaches in schools for drugs and weapons, instead listen and talk to identify causes</a:t>
            </a:r>
            <a:r>
              <a:rPr lang="en-US" sz="2200" baseline="30000">
                <a:cs typeface="Calibri"/>
              </a:rPr>
              <a:t>2,5,6</a:t>
            </a:r>
          </a:p>
          <a:p>
            <a:r>
              <a:rPr lang="en-US" sz="2200">
                <a:cs typeface="Calibri"/>
              </a:rPr>
              <a:t>Where a child in a family is using drugs the siblings need to also have targeted support as they are currently overlooked</a:t>
            </a:r>
            <a:r>
              <a:rPr lang="en-US" sz="2200" baseline="30000">
                <a:cs typeface="Calibri"/>
              </a:rPr>
              <a:t>6</a:t>
            </a:r>
          </a:p>
          <a:p>
            <a:r>
              <a:rPr lang="en-US" sz="2200">
                <a:cs typeface="Calibri"/>
              </a:rPr>
              <a:t>Increase funding for schools to fund mental health support internally, exemption criteria in health services is preventative</a:t>
            </a:r>
            <a:r>
              <a:rPr lang="en-US" sz="2200" baseline="30000">
                <a:cs typeface="Calibri"/>
              </a:rPr>
              <a:t>2,6</a:t>
            </a:r>
          </a:p>
          <a:p>
            <a:r>
              <a:rPr lang="en-US" sz="2200"/>
              <a:t>Zero approach to </a:t>
            </a:r>
            <a:r>
              <a:rPr lang="en-US" sz="2200" err="1"/>
              <a:t>behaviour</a:t>
            </a:r>
            <a:r>
              <a:rPr lang="en-US" sz="2200"/>
              <a:t> creates a school environment where discretion is not shown, and underlying needs are not understood. Adolescents react to minor infractions by re-establishing their autonomy in defiant behaviour</a:t>
            </a:r>
            <a:r>
              <a:rPr lang="en-US" sz="2200" baseline="30000"/>
              <a:t>1,2,3</a:t>
            </a:r>
            <a:endParaRPr lang="en-US" sz="2200" baseline="30000">
              <a:cs typeface="Calibri"/>
            </a:endParaRPr>
          </a:p>
        </p:txBody>
      </p:sp>
      <p:pic>
        <p:nvPicPr>
          <p:cNvPr id="4" name="Picture 4" descr="Graphical user interface, text, website&#10;&#10;Description automatically generated">
            <a:extLst>
              <a:ext uri="{FF2B5EF4-FFF2-40B4-BE49-F238E27FC236}">
                <a16:creationId xmlns:a16="http://schemas.microsoft.com/office/drawing/2014/main" id="{2DD24A0D-F9DF-442A-9A93-0022213958F0}"/>
              </a:ext>
            </a:extLst>
          </p:cNvPr>
          <p:cNvPicPr>
            <a:picLocks noChangeAspect="1"/>
          </p:cNvPicPr>
          <p:nvPr/>
        </p:nvPicPr>
        <p:blipFill>
          <a:blip r:embed="rId2"/>
          <a:stretch>
            <a:fillRect/>
          </a:stretch>
        </p:blipFill>
        <p:spPr>
          <a:xfrm>
            <a:off x="10741819" y="111919"/>
            <a:ext cx="1304925" cy="657225"/>
          </a:xfrm>
          <a:prstGeom prst="rect">
            <a:avLst/>
          </a:prstGeom>
        </p:spPr>
      </p:pic>
    </p:spTree>
    <p:extLst>
      <p:ext uri="{BB962C8B-B14F-4D97-AF65-F5344CB8AC3E}">
        <p14:creationId xmlns:p14="http://schemas.microsoft.com/office/powerpoint/2010/main" val="253579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en-US" sz="3200" kern="1200"/>
              <a:t/>
            </a:r>
            <a:br>
              <a:rPr lang="en-US" sz="3200" kern="1200"/>
            </a:br>
            <a:r>
              <a:rPr lang="en-US" sz="3200" kern="1200">
                <a:ea typeface="+mj-lt"/>
                <a:cs typeface="+mj-lt"/>
              </a:rPr>
              <a:t>How can schools best manage the transition from early years to school and </a:t>
            </a:r>
            <a:r>
              <a:rPr lang="en-US" sz="3200" kern="1200" err="1">
                <a:ea typeface="+mj-lt"/>
                <a:cs typeface="+mj-lt"/>
              </a:rPr>
              <a:t>minimise</a:t>
            </a:r>
            <a:r>
              <a:rPr lang="en-US" sz="3200" kern="1200">
                <a:ea typeface="+mj-lt"/>
                <a:cs typeface="+mj-lt"/>
              </a:rPr>
              <a:t> any negative effects on children, especially those from disadvantaged backgrounds?</a:t>
            </a:r>
            <a:r>
              <a:rPr lang="en-US" sz="3200">
                <a:ea typeface="+mj-lt"/>
                <a:cs typeface="+mj-lt"/>
              </a:rPr>
              <a:t/>
            </a:r>
            <a:br>
              <a:rPr lang="en-US" sz="3200">
                <a:ea typeface="+mj-lt"/>
                <a:cs typeface="+mj-lt"/>
              </a:rPr>
            </a:br>
            <a:r>
              <a:rPr lang="en-US" sz="3200">
                <a:ea typeface="+mj-lt"/>
                <a:cs typeface="+mj-lt"/>
              </a:rPr>
              <a:t/>
            </a:r>
            <a:br>
              <a:rPr lang="en-US" sz="3200">
                <a:ea typeface="+mj-lt"/>
                <a:cs typeface="+mj-lt"/>
              </a:rPr>
            </a:br>
            <a:r>
              <a:rPr lang="en-US" sz="3200" err="1">
                <a:cs typeface="Calibri Light"/>
              </a:rPr>
              <a:t>Theographs</a:t>
            </a:r>
            <a:r>
              <a:rPr lang="en-US" sz="3200">
                <a:cs typeface="Calibri Light"/>
              </a:rPr>
              <a:t>: A focus on autism</a:t>
            </a:r>
          </a:p>
          <a:p>
            <a:pPr lvl="0" algn="ctr"/>
            <a:r>
              <a:rPr lang="en-US" sz="3200" kern="1200"/>
              <a:t/>
            </a:r>
            <a:br>
              <a:rPr lang="en-US" sz="3200" kern="1200"/>
            </a:br>
            <a:endParaRPr lang="en-US" sz="3200" kern="1200">
              <a:latin typeface="+mj-lt"/>
              <a:cs typeface="Calibri Light"/>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0814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5" descr="Table&#10;&#10;Description automatically generated">
            <a:extLst>
              <a:ext uri="{FF2B5EF4-FFF2-40B4-BE49-F238E27FC236}">
                <a16:creationId xmlns:a16="http://schemas.microsoft.com/office/drawing/2014/main" id="{5623F5EE-1998-4697-9C1C-3DCB78C2DD93}"/>
              </a:ext>
            </a:extLst>
          </p:cNvPr>
          <p:cNvPicPr>
            <a:picLocks noGrp="1" noChangeAspect="1"/>
          </p:cNvPicPr>
          <p:nvPr>
            <p:ph type="pic" idx="1"/>
          </p:nvPr>
        </p:nvPicPr>
        <p:blipFill rotWithShape="1">
          <a:blip r:embed="rId2"/>
          <a:srcRect l="254" r="254"/>
          <a:stretch/>
        </p:blipFill>
        <p:spPr>
          <a:xfrm>
            <a:off x="4978400" y="838200"/>
            <a:ext cx="6718300" cy="5270500"/>
          </a:xfrm>
        </p:spPr>
      </p:pic>
      <p:sp>
        <p:nvSpPr>
          <p:cNvPr id="2" name="Title 1">
            <a:extLst>
              <a:ext uri="{FF2B5EF4-FFF2-40B4-BE49-F238E27FC236}">
                <a16:creationId xmlns:a16="http://schemas.microsoft.com/office/drawing/2014/main" id="{7D364AA7-A482-47AF-A87C-846400A73E72}"/>
              </a:ext>
            </a:extLst>
          </p:cNvPr>
          <p:cNvSpPr>
            <a:spLocks noGrp="1"/>
          </p:cNvSpPr>
          <p:nvPr>
            <p:ph type="title"/>
          </p:nvPr>
        </p:nvSpPr>
        <p:spPr>
          <a:xfrm>
            <a:off x="371094" y="1161288"/>
            <a:ext cx="4152518" cy="1124712"/>
          </a:xfrm>
        </p:spPr>
        <p:txBody>
          <a:bodyPr vert="horz" lIns="91440" tIns="45720" rIns="91440" bIns="45720" rtlCol="0" anchor="b">
            <a:normAutofit/>
          </a:bodyPr>
          <a:lstStyle/>
          <a:p>
            <a:r>
              <a:rPr lang="en-US" sz="2400" b="1" kern="1200">
                <a:latin typeface="+mj-lt"/>
                <a:ea typeface="+mj-ea"/>
                <a:cs typeface="+mj-cs"/>
              </a:rPr>
              <a:t>The road to school exclusion: An IPA of interviews with parents of children with </a:t>
            </a:r>
            <a:r>
              <a:rPr lang="en-US" sz="2400" b="1"/>
              <a:t>autism</a:t>
            </a:r>
            <a:r>
              <a:rPr lang="en-US" sz="2400" b="1" baseline="30000"/>
              <a:t>9</a:t>
            </a:r>
            <a:r>
              <a:rPr lang="en-US" sz="2000" b="1" baseline="30000"/>
              <a:t> </a:t>
            </a:r>
            <a:endParaRPr lang="en-US" sz="2000" b="1" kern="1200" baseline="30000">
              <a:latin typeface="+mj-lt"/>
              <a:ea typeface="+mj-ea"/>
              <a:cs typeface="+mj-cs"/>
            </a:endParaRPr>
          </a:p>
        </p:txBody>
      </p:sp>
      <p:sp>
        <p:nvSpPr>
          <p:cNvPr id="4" name="Text Placeholder 3">
            <a:extLst>
              <a:ext uri="{FF2B5EF4-FFF2-40B4-BE49-F238E27FC236}">
                <a16:creationId xmlns:a16="http://schemas.microsoft.com/office/drawing/2014/main" id="{6052B8AD-AA2B-4814-B103-A00205740F57}"/>
              </a:ext>
            </a:extLst>
          </p:cNvPr>
          <p:cNvSpPr>
            <a:spLocks noGrp="1"/>
          </p:cNvSpPr>
          <p:nvPr>
            <p:ph type="body" sz="half" idx="2"/>
          </p:nvPr>
        </p:nvSpPr>
        <p:spPr>
          <a:xfrm>
            <a:off x="368300" y="2717800"/>
            <a:ext cx="4542160" cy="3951961"/>
          </a:xfrm>
        </p:spPr>
        <p:txBody>
          <a:bodyPr vert="horz" wrap="square" lIns="91440" tIns="45720" rIns="91440" bIns="45720" rtlCol="0" anchor="t">
            <a:noAutofit/>
          </a:bodyPr>
          <a:lstStyle/>
          <a:p>
            <a:r>
              <a:rPr lang="en-US" sz="2000"/>
              <a:t>Of the twenty-one caregivers who took part in the original study, five met the criteria for this article: </a:t>
            </a:r>
            <a:endParaRPr lang="en-US" sz="2000">
              <a:cs typeface="Calibri"/>
            </a:endParaRPr>
          </a:p>
          <a:p>
            <a:pPr marL="285750" indent="-228600">
              <a:buFont typeface="Arial" panose="020B0604020202020204" pitchFamily="34" charset="0"/>
              <a:buChar char="•"/>
            </a:pPr>
            <a:r>
              <a:rPr lang="en-US" sz="2000"/>
              <a:t>They had a child with a diagnosis of autism</a:t>
            </a:r>
            <a:endParaRPr lang="en-US" sz="2000">
              <a:cs typeface="Calibri"/>
            </a:endParaRPr>
          </a:p>
          <a:p>
            <a:pPr marL="285750" indent="-228600">
              <a:buFont typeface="Arial" panose="020B0604020202020204" pitchFamily="34" charset="0"/>
              <a:buChar char="•"/>
            </a:pPr>
            <a:r>
              <a:rPr lang="en-US" sz="2000"/>
              <a:t>They had a child who had received fixed-period and/or permanent exclusions</a:t>
            </a:r>
            <a:endParaRPr lang="en-US" sz="2000">
              <a:cs typeface="Calibri"/>
            </a:endParaRPr>
          </a:p>
          <a:p>
            <a:pPr indent="-228600">
              <a:buFont typeface="Arial" panose="020B0604020202020204" pitchFamily="34" charset="0"/>
              <a:buChar char="•"/>
            </a:pPr>
            <a:endParaRPr lang="en-US" sz="1500"/>
          </a:p>
        </p:txBody>
      </p:sp>
    </p:spTree>
    <p:extLst>
      <p:ext uri="{BB962C8B-B14F-4D97-AF65-F5344CB8AC3E}">
        <p14:creationId xmlns:p14="http://schemas.microsoft.com/office/powerpoint/2010/main" val="306165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5E35DD-7F12-482C-9BC4-EDF366F19B1E}"/>
              </a:ext>
            </a:extLst>
          </p:cNvPr>
          <p:cNvGraphicFramePr>
            <a:graphicFrameLocks noGrp="1"/>
          </p:cNvGraphicFramePr>
          <p:nvPr>
            <p:extLst>
              <p:ext uri="{D42A27DB-BD31-4B8C-83A1-F6EECF244321}">
                <p14:modId xmlns:p14="http://schemas.microsoft.com/office/powerpoint/2010/main" val="1684018666"/>
              </p:ext>
            </p:extLst>
          </p:nvPr>
        </p:nvGraphicFramePr>
        <p:xfrm>
          <a:off x="1104898" y="3429000"/>
          <a:ext cx="9982197" cy="3196394"/>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1766741905"/>
                    </a:ext>
                  </a:extLst>
                </a:gridCol>
                <a:gridCol w="4419598">
                  <a:extLst>
                    <a:ext uri="{9D8B030D-6E8A-4147-A177-3AD203B41FA5}">
                      <a16:colId xmlns:a16="http://schemas.microsoft.com/office/drawing/2014/main" val="1617306492"/>
                    </a:ext>
                  </a:extLst>
                </a:gridCol>
                <a:gridCol w="377478">
                  <a:extLst>
                    <a:ext uri="{9D8B030D-6E8A-4147-A177-3AD203B41FA5}">
                      <a16:colId xmlns:a16="http://schemas.microsoft.com/office/drawing/2014/main" val="3564880560"/>
                    </a:ext>
                  </a:extLst>
                </a:gridCol>
                <a:gridCol w="4613621">
                  <a:extLst>
                    <a:ext uri="{9D8B030D-6E8A-4147-A177-3AD203B41FA5}">
                      <a16:colId xmlns:a16="http://schemas.microsoft.com/office/drawing/2014/main" val="2442766344"/>
                    </a:ext>
                  </a:extLst>
                </a:gridCol>
              </a:tblGrid>
              <a:tr h="304800">
                <a:tc>
                  <a:txBody>
                    <a:bodyPr/>
                    <a:lstStyle/>
                    <a:p>
                      <a:pPr algn="ct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Support from multiple health consultants for physical disabilities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Caregiver offers to home school child, mother working with LA to find a school place</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4168131"/>
                  </a:ext>
                </a:extLst>
              </a:tr>
              <a:tr h="304800">
                <a:tc>
                  <a:txBody>
                    <a:bodyPr/>
                    <a:lstStyle/>
                    <a:p>
                      <a:pPr algn="ct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GP refers child to </a:t>
                      </a:r>
                      <a:r>
                        <a:rPr lang="en-GB" sz="1000" u="none" strike="noStrike" err="1">
                          <a:effectLst/>
                        </a:rPr>
                        <a:t>SaLT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Child added to waiting list for autism specific school provision</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86099595"/>
                  </a:ext>
                </a:extLst>
              </a:tr>
              <a:tr h="182880">
                <a:tc>
                  <a:txBody>
                    <a:bodyPr/>
                    <a:lstStyle/>
                    <a:p>
                      <a:pPr algn="ct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a:effectLst/>
                        </a:rPr>
                        <a:t>Caregivers share developmental concerns with school</a:t>
                      </a:r>
                      <a:endParaRPr lang="en-GB" sz="1000" b="1"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request funding support for 1:1 tuition</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05955194"/>
                  </a:ext>
                </a:extLst>
              </a:tr>
              <a:tr h="369374">
                <a:tc>
                  <a:txBody>
                    <a:bodyPr/>
                    <a:lstStyle/>
                    <a:p>
                      <a:pPr algn="ct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Mother carries out independent research into how to support daughter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rejects request - insufficient funds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54833345"/>
                  </a:ext>
                </a:extLst>
              </a:tr>
              <a:tr h="182880">
                <a:tc>
                  <a:txBody>
                    <a:bodyPr/>
                    <a:lstStyle/>
                    <a:p>
                      <a:pPr algn="ctr" fontAlgn="ctr"/>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Mother volunteers at special school to learn more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provides TA support as an alternative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881886232"/>
                  </a:ext>
                </a:extLst>
              </a:tr>
              <a:tr h="304800">
                <a:tc>
                  <a:txBody>
                    <a:bodyPr/>
                    <a:lstStyle/>
                    <a:p>
                      <a:pPr algn="ctr" fontAlgn="ctr"/>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takes decision to retain child in reception for a second year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a:solidFill>
                            <a:srgbClr val="FF0000"/>
                          </a:solidFill>
                          <a:effectLst/>
                        </a:rPr>
                        <a:t>School suggests half day attendance, parents decline</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42931978"/>
                  </a:ext>
                </a:extLst>
              </a:tr>
              <a:tr h="304800">
                <a:tc>
                  <a:txBody>
                    <a:bodyPr/>
                    <a:lstStyle/>
                    <a:p>
                      <a:pPr algn="ctr" fontAlgn="ctr"/>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LA educational psychologist assessment, recommends transferral to a specialist unit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a:solidFill>
                            <a:srgbClr val="FF0000"/>
                          </a:solidFill>
                          <a:effectLst/>
                        </a:rPr>
                        <a:t>School imposes illegal fixed-period exclusions</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02007394"/>
                  </a:ext>
                </a:extLst>
              </a:tr>
              <a:tr h="304800">
                <a:tc>
                  <a:txBody>
                    <a:bodyPr/>
                    <a:lstStyle/>
                    <a:p>
                      <a:pPr algn="ctr" fontAlgn="ctr"/>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decline specialist placement, feels the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Mother buys more educational toys to support development at home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72551846"/>
                  </a:ext>
                </a:extLst>
              </a:tr>
              <a:tr h="304800">
                <a:tc>
                  <a:txBody>
                    <a:bodyPr/>
                    <a:lstStyle/>
                    <a:p>
                      <a:pPr algn="ctr" fontAlgn="ctr"/>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Paediatrician diagnoses autism spectrum disorder, recommends mainstream with support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share concern with school that child is regressing</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42394298"/>
                  </a:ext>
                </a:extLst>
              </a:tr>
              <a:tr h="304800">
                <a:tc>
                  <a:txBody>
                    <a:bodyPr/>
                    <a:lstStyle/>
                    <a:p>
                      <a:pPr algn="ct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recommends alternative school, caregivers refuse, school not for children with autism</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request dual placement for child </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545257413"/>
                  </a:ext>
                </a:extLst>
              </a:tr>
              <a:tr h="304800">
                <a:tc>
                  <a:txBody>
                    <a:bodyPr/>
                    <a:lstStyle/>
                    <a:p>
                      <a:pPr algn="ctr" fontAlgn="ctr"/>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pressure parents to take place citing concerns over upcoming Ofsted inspection</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ctr"/>
                      <a:endParaRPr lang="en-GB" sz="1000" b="0" i="0" u="none" strike="noStrike" dirty="0">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val="1848127434"/>
                  </a:ext>
                </a:extLst>
              </a:tr>
            </a:tbl>
          </a:graphicData>
        </a:graphic>
      </p:graphicFrame>
      <p:sp>
        <p:nvSpPr>
          <p:cNvPr id="2" name="TextBox 1">
            <a:extLst>
              <a:ext uri="{FF2B5EF4-FFF2-40B4-BE49-F238E27FC236}">
                <a16:creationId xmlns:a16="http://schemas.microsoft.com/office/drawing/2014/main" id="{22B10253-4791-43B0-AC4D-EC041107EAC5}"/>
              </a:ext>
            </a:extLst>
          </p:cNvPr>
          <p:cNvSpPr txBox="1"/>
          <p:nvPr/>
        </p:nvSpPr>
        <p:spPr>
          <a:xfrm>
            <a:off x="-2382" y="-238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cs typeface="Calibri"/>
              </a:rPr>
              <a:t>Justice</a:t>
            </a:r>
          </a:p>
        </p:txBody>
      </p:sp>
      <p:graphicFrame>
        <p:nvGraphicFramePr>
          <p:cNvPr id="6" name="Chart 5">
            <a:extLst>
              <a:ext uri="{FF2B5EF4-FFF2-40B4-BE49-F238E27FC236}">
                <a16:creationId xmlns:a16="http://schemas.microsoft.com/office/drawing/2014/main" id="{200DB49C-B1C8-415C-A9ED-A88822AE4CB0}"/>
              </a:ext>
            </a:extLst>
          </p:cNvPr>
          <p:cNvGraphicFramePr>
            <a:graphicFrameLocks/>
          </p:cNvGraphicFramePr>
          <p:nvPr>
            <p:extLst>
              <p:ext uri="{D42A27DB-BD31-4B8C-83A1-F6EECF244321}">
                <p14:modId xmlns:p14="http://schemas.microsoft.com/office/powerpoint/2010/main" val="23438287"/>
              </p:ext>
            </p:extLst>
          </p:nvPr>
        </p:nvGraphicFramePr>
        <p:xfrm>
          <a:off x="1104898" y="459282"/>
          <a:ext cx="9982200" cy="2814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22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879D716-7052-499B-8E04-2D1FCA113EDE}"/>
              </a:ext>
            </a:extLst>
          </p:cNvPr>
          <p:cNvGraphicFramePr>
            <a:graphicFrameLocks/>
          </p:cNvGraphicFramePr>
          <p:nvPr>
            <p:extLst>
              <p:ext uri="{D42A27DB-BD31-4B8C-83A1-F6EECF244321}">
                <p14:modId xmlns:p14="http://schemas.microsoft.com/office/powerpoint/2010/main" val="3156370720"/>
              </p:ext>
            </p:extLst>
          </p:nvPr>
        </p:nvGraphicFramePr>
        <p:xfrm>
          <a:off x="1139190" y="88199"/>
          <a:ext cx="9913620" cy="3646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9BDFFFB2-F8AE-4B9E-AB63-C1584AC8AB1E}"/>
              </a:ext>
            </a:extLst>
          </p:cNvPr>
          <p:cNvGraphicFramePr>
            <a:graphicFrameLocks noGrp="1"/>
          </p:cNvGraphicFramePr>
          <p:nvPr>
            <p:extLst>
              <p:ext uri="{D42A27DB-BD31-4B8C-83A1-F6EECF244321}">
                <p14:modId xmlns:p14="http://schemas.microsoft.com/office/powerpoint/2010/main" val="3586007788"/>
              </p:ext>
            </p:extLst>
          </p:nvPr>
        </p:nvGraphicFramePr>
        <p:xfrm>
          <a:off x="1139189" y="4056633"/>
          <a:ext cx="9913620" cy="2026941"/>
        </p:xfrm>
        <a:graphic>
          <a:graphicData uri="http://schemas.openxmlformats.org/drawingml/2006/table">
            <a:tbl>
              <a:tblPr>
                <a:tableStyleId>{5C22544A-7EE6-4342-B048-85BDC9FD1C3A}</a:tableStyleId>
              </a:tblPr>
              <a:tblGrid>
                <a:gridCol w="462076">
                  <a:extLst>
                    <a:ext uri="{9D8B030D-6E8A-4147-A177-3AD203B41FA5}">
                      <a16:colId xmlns:a16="http://schemas.microsoft.com/office/drawing/2014/main" val="4176200240"/>
                    </a:ext>
                  </a:extLst>
                </a:gridCol>
                <a:gridCol w="4494734">
                  <a:extLst>
                    <a:ext uri="{9D8B030D-6E8A-4147-A177-3AD203B41FA5}">
                      <a16:colId xmlns:a16="http://schemas.microsoft.com/office/drawing/2014/main" val="390739409"/>
                    </a:ext>
                  </a:extLst>
                </a:gridCol>
                <a:gridCol w="462076">
                  <a:extLst>
                    <a:ext uri="{9D8B030D-6E8A-4147-A177-3AD203B41FA5}">
                      <a16:colId xmlns:a16="http://schemas.microsoft.com/office/drawing/2014/main" val="1896611479"/>
                    </a:ext>
                  </a:extLst>
                </a:gridCol>
                <a:gridCol w="4494734">
                  <a:extLst>
                    <a:ext uri="{9D8B030D-6E8A-4147-A177-3AD203B41FA5}">
                      <a16:colId xmlns:a16="http://schemas.microsoft.com/office/drawing/2014/main" val="720086489"/>
                    </a:ext>
                  </a:extLst>
                </a:gridCol>
              </a:tblGrid>
              <a:tr h="165675">
                <a:tc>
                  <a:txBody>
                    <a:bodyPr/>
                    <a:lstStyle/>
                    <a:p>
                      <a:pPr algn="ctr" fontAlgn="t"/>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report behaviour concerns to mother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moved to back of class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28826167"/>
                  </a:ext>
                </a:extLst>
              </a:tr>
              <a:tr h="165675">
                <a:tc>
                  <a:txBody>
                    <a:bodyPr/>
                    <a:lstStyle/>
                    <a:p>
                      <a:pPr algn="ctr" fontAlgn="t"/>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diagnosed with autism spectrum disorder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Multiple fixed-period exclusions</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49979068"/>
                  </a:ext>
                </a:extLst>
              </a:tr>
              <a:tr h="165675">
                <a:tc>
                  <a:txBody>
                    <a:bodyPr/>
                    <a:lstStyle/>
                    <a:p>
                      <a:pPr algn="ctr" fontAlgn="t"/>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Referred to CAMHS, CAMHS refer to CYPS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requested school seek external support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49626235"/>
                  </a:ext>
                </a:extLst>
              </a:tr>
              <a:tr h="165675">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refer to CYPS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decline request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68712194"/>
                  </a:ext>
                </a:extLst>
              </a:tr>
              <a:tr h="165675">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CYPS reject referral</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contacts Autism Outreach</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63273794"/>
                  </a:ext>
                </a:extLst>
              </a:tr>
              <a:tr h="184133">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request transition meeting with School 2 (juniors)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feels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39123927"/>
                  </a:ext>
                </a:extLst>
              </a:tr>
              <a:tr h="178593">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Junior school reject request for transition meetings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Pupil assaults another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26365584"/>
                  </a:ext>
                </a:extLst>
              </a:tr>
              <a:tr h="165675">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change child's class the day before term starts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Permanent exclusion </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2908398"/>
                  </a:ext>
                </a:extLst>
              </a:tr>
              <a:tr h="173140">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home schooling, considers tribunal case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7250385"/>
                  </a:ext>
                </a:extLst>
              </a:tr>
              <a:tr h="165675">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No SEN school support in place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3</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5312991"/>
                  </a:ext>
                </a:extLst>
              </a:tr>
              <a:tr h="165675">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First fixed-period exclusion</a:t>
                      </a:r>
                      <a:endParaRPr lang="en-GB" sz="1000" b="1"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participating and learning</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632568"/>
                  </a:ext>
                </a:extLst>
              </a:tr>
              <a:tr h="165675">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tell parent child is difficult to manage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t"/>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val="371916752"/>
                  </a:ext>
                </a:extLst>
              </a:tr>
            </a:tbl>
          </a:graphicData>
        </a:graphic>
      </p:graphicFrame>
      <p:sp>
        <p:nvSpPr>
          <p:cNvPr id="2" name="TextBox 1">
            <a:extLst>
              <a:ext uri="{FF2B5EF4-FFF2-40B4-BE49-F238E27FC236}">
                <a16:creationId xmlns:a16="http://schemas.microsoft.com/office/drawing/2014/main" id="{907AF5D6-06A7-44FC-83B5-71A53E7E1B99}"/>
              </a:ext>
            </a:extLst>
          </p:cNvPr>
          <p:cNvSpPr txBox="1"/>
          <p:nvPr/>
        </p:nvSpPr>
        <p:spPr>
          <a:xfrm>
            <a:off x="-2381" y="928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Lucy</a:t>
            </a:r>
          </a:p>
        </p:txBody>
      </p:sp>
    </p:spTree>
    <p:extLst>
      <p:ext uri="{BB962C8B-B14F-4D97-AF65-F5344CB8AC3E}">
        <p14:creationId xmlns:p14="http://schemas.microsoft.com/office/powerpoint/2010/main" val="1418328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709071-C10B-47F4-A222-2B834D3C1905}"/>
              </a:ext>
            </a:extLst>
          </p:cNvPr>
          <p:cNvGraphicFramePr>
            <a:graphicFrameLocks/>
          </p:cNvGraphicFramePr>
          <p:nvPr>
            <p:extLst>
              <p:ext uri="{D42A27DB-BD31-4B8C-83A1-F6EECF244321}">
                <p14:modId xmlns:p14="http://schemas.microsoft.com/office/powerpoint/2010/main" val="3688943159"/>
              </p:ext>
            </p:extLst>
          </p:nvPr>
        </p:nvGraphicFramePr>
        <p:xfrm>
          <a:off x="1547115" y="75414"/>
          <a:ext cx="9097769"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3205B0F9-EA37-4625-95D4-64255A1B2124}"/>
              </a:ext>
            </a:extLst>
          </p:cNvPr>
          <p:cNvGraphicFramePr>
            <a:graphicFrameLocks noGrp="1"/>
          </p:cNvGraphicFramePr>
          <p:nvPr>
            <p:extLst>
              <p:ext uri="{D42A27DB-BD31-4B8C-83A1-F6EECF244321}">
                <p14:modId xmlns:p14="http://schemas.microsoft.com/office/powerpoint/2010/main" val="3661527050"/>
              </p:ext>
            </p:extLst>
          </p:nvPr>
        </p:nvGraphicFramePr>
        <p:xfrm>
          <a:off x="1547114" y="3683053"/>
          <a:ext cx="9097766" cy="2891448"/>
        </p:xfrm>
        <a:graphic>
          <a:graphicData uri="http://schemas.openxmlformats.org/drawingml/2006/table">
            <a:tbl>
              <a:tblPr>
                <a:tableStyleId>{5C22544A-7EE6-4342-B048-85BDC9FD1C3A}</a:tableStyleId>
              </a:tblPr>
              <a:tblGrid>
                <a:gridCol w="413533">
                  <a:extLst>
                    <a:ext uri="{9D8B030D-6E8A-4147-A177-3AD203B41FA5}">
                      <a16:colId xmlns:a16="http://schemas.microsoft.com/office/drawing/2014/main" val="1868392547"/>
                    </a:ext>
                  </a:extLst>
                </a:gridCol>
                <a:gridCol w="4135350">
                  <a:extLst>
                    <a:ext uri="{9D8B030D-6E8A-4147-A177-3AD203B41FA5}">
                      <a16:colId xmlns:a16="http://schemas.microsoft.com/office/drawing/2014/main" val="4032305206"/>
                    </a:ext>
                  </a:extLst>
                </a:gridCol>
                <a:gridCol w="482203">
                  <a:extLst>
                    <a:ext uri="{9D8B030D-6E8A-4147-A177-3AD203B41FA5}">
                      <a16:colId xmlns:a16="http://schemas.microsoft.com/office/drawing/2014/main" val="2049373552"/>
                    </a:ext>
                  </a:extLst>
                </a:gridCol>
                <a:gridCol w="4066680">
                  <a:extLst>
                    <a:ext uri="{9D8B030D-6E8A-4147-A177-3AD203B41FA5}">
                      <a16:colId xmlns:a16="http://schemas.microsoft.com/office/drawing/2014/main" val="1810341210"/>
                    </a:ext>
                  </a:extLst>
                </a:gridCol>
              </a:tblGrid>
              <a:tr h="214592">
                <a:tc>
                  <a:txBody>
                    <a:bodyPr/>
                    <a:lstStyle/>
                    <a:p>
                      <a:pPr algn="ctr" fontAlgn="t"/>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Accessed CAMHS who referred to CYPS who referred back to CAMHS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47963658"/>
                  </a:ext>
                </a:extLst>
              </a:tr>
              <a:tr h="143638">
                <a:tc>
                  <a:txBody>
                    <a:bodyPr/>
                    <a:lstStyle/>
                    <a:p>
                      <a:pPr algn="ctr" fontAlgn="t"/>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Teacher reports being hit by child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Caregivers withdraw child from School 1</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885098555"/>
                  </a:ext>
                </a:extLst>
              </a:tr>
              <a:tr h="143638">
                <a:tc>
                  <a:txBody>
                    <a:bodyPr/>
                    <a:lstStyle/>
                    <a:p>
                      <a:pPr algn="ctr" fontAlgn="t"/>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diagnosed with ASD, ADHD and ODD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3444295"/>
                  </a:ext>
                </a:extLst>
              </a:tr>
              <a:tr h="214592">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effectLst/>
                        </a:rPr>
                        <a:t>Caregivers request referral for EHCP assessment by school</a:t>
                      </a:r>
                      <a:endParaRPr lang="en-GB" sz="1000" b="1"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211104313"/>
                  </a:ext>
                </a:extLst>
              </a:tr>
              <a:tr h="214592">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School refuse EHCP assessment request</a:t>
                      </a:r>
                      <a:endParaRPr lang="en-GB" sz="1000" b="1"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Parent returns to GP multiple times due to school exclusions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73216181"/>
                  </a:ext>
                </a:extLst>
              </a:tr>
              <a:tr h="214592">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unable to needs, segregates child at breaktimes, parents complain</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GP Referral to CAMHS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16614800"/>
                  </a:ext>
                </a:extLst>
              </a:tr>
              <a:tr h="214592">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becomes anxious school will ring about child's behaviour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refer to CYPS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66453051"/>
                  </a:ext>
                </a:extLst>
              </a:tr>
              <a:tr h="143638">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attributes behaviour to home life and parenting</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Caregivers feels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855987610"/>
                  </a:ext>
                </a:extLst>
              </a:tr>
              <a:tr h="214592">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Early Help carry out home visit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school refuser, caregivers withdraws child from school</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569876596"/>
                  </a:ext>
                </a:extLst>
              </a:tr>
              <a:tr h="143638">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Early Help unable to support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3</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2742121"/>
                  </a:ext>
                </a:extLst>
              </a:tr>
              <a:tr h="214592">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describe child as 'naughty' won't allow sensory breaks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seeks external agency support which secures LA involvement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80031378"/>
                  </a:ext>
                </a:extLst>
              </a:tr>
              <a:tr h="143638">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told to attend parenting course by school</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Local Authority provide a PRU place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87133885"/>
                  </a:ext>
                </a:extLst>
              </a:tr>
              <a:tr h="214592">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CYPS give mental health support to child, external agency support parent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95575190"/>
                  </a:ext>
                </a:extLst>
              </a:tr>
              <a:tr h="214592">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access resumed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formally withdrawn from mainstream schooling to attend a PRU</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6744985"/>
                  </a:ext>
                </a:extLst>
              </a:tr>
              <a:tr h="143638">
                <a:tc>
                  <a:txBody>
                    <a:bodyPr/>
                    <a:lstStyle/>
                    <a:p>
                      <a:pPr algn="ctr" fontAlgn="t"/>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discharge - no issues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effectLst/>
                        </a:rPr>
                        <a:t>EHC Plan secured</a:t>
                      </a:r>
                      <a:endParaRPr lang="en-GB" sz="1000" b="1"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7321791"/>
                  </a:ext>
                </a:extLst>
              </a:tr>
            </a:tbl>
          </a:graphicData>
        </a:graphic>
      </p:graphicFrame>
      <p:sp>
        <p:nvSpPr>
          <p:cNvPr id="2" name="TextBox 1">
            <a:extLst>
              <a:ext uri="{FF2B5EF4-FFF2-40B4-BE49-F238E27FC236}">
                <a16:creationId xmlns:a16="http://schemas.microsoft.com/office/drawing/2014/main" id="{232CB2C9-5935-4BA0-B518-30C48E93E458}"/>
              </a:ext>
            </a:extLst>
          </p:cNvPr>
          <p:cNvSpPr txBox="1"/>
          <p:nvPr/>
        </p:nvSpPr>
        <p:spPr>
          <a:xfrm>
            <a:off x="-2381" y="164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Olwen</a:t>
            </a:r>
          </a:p>
        </p:txBody>
      </p:sp>
    </p:spTree>
    <p:extLst>
      <p:ext uri="{BB962C8B-B14F-4D97-AF65-F5344CB8AC3E}">
        <p14:creationId xmlns:p14="http://schemas.microsoft.com/office/powerpoint/2010/main" val="214285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C421F55-84AB-49C7-8482-BDC16C77005A}"/>
              </a:ext>
            </a:extLst>
          </p:cNvPr>
          <p:cNvGraphicFramePr>
            <a:graphicFrameLocks/>
          </p:cNvGraphicFramePr>
          <p:nvPr>
            <p:extLst>
              <p:ext uri="{D42A27DB-BD31-4B8C-83A1-F6EECF244321}">
                <p14:modId xmlns:p14="http://schemas.microsoft.com/office/powerpoint/2010/main" val="3503806636"/>
              </p:ext>
            </p:extLst>
          </p:nvPr>
        </p:nvGraphicFramePr>
        <p:xfrm>
          <a:off x="886119" y="157795"/>
          <a:ext cx="10467679" cy="2981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F673AABD-CF9A-4F03-970D-6D3ED04B3330}"/>
              </a:ext>
            </a:extLst>
          </p:cNvPr>
          <p:cNvGraphicFramePr>
            <a:graphicFrameLocks noGrp="1"/>
          </p:cNvGraphicFramePr>
          <p:nvPr>
            <p:extLst>
              <p:ext uri="{D42A27DB-BD31-4B8C-83A1-F6EECF244321}">
                <p14:modId xmlns:p14="http://schemas.microsoft.com/office/powerpoint/2010/main" val="3720246095"/>
              </p:ext>
            </p:extLst>
          </p:nvPr>
        </p:nvGraphicFramePr>
        <p:xfrm>
          <a:off x="886119" y="3267817"/>
          <a:ext cx="10467680" cy="3432388"/>
        </p:xfrm>
        <a:graphic>
          <a:graphicData uri="http://schemas.openxmlformats.org/drawingml/2006/table">
            <a:tbl>
              <a:tblPr>
                <a:tableStyleId>{5C22544A-7EE6-4342-B048-85BDC9FD1C3A}</a:tableStyleId>
              </a:tblPr>
              <a:tblGrid>
                <a:gridCol w="197918">
                  <a:extLst>
                    <a:ext uri="{9D8B030D-6E8A-4147-A177-3AD203B41FA5}">
                      <a16:colId xmlns:a16="http://schemas.microsoft.com/office/drawing/2014/main" val="2653630579"/>
                    </a:ext>
                  </a:extLst>
                </a:gridCol>
                <a:gridCol w="2419002">
                  <a:extLst>
                    <a:ext uri="{9D8B030D-6E8A-4147-A177-3AD203B41FA5}">
                      <a16:colId xmlns:a16="http://schemas.microsoft.com/office/drawing/2014/main" val="4205232617"/>
                    </a:ext>
                  </a:extLst>
                </a:gridCol>
                <a:gridCol w="197918">
                  <a:extLst>
                    <a:ext uri="{9D8B030D-6E8A-4147-A177-3AD203B41FA5}">
                      <a16:colId xmlns:a16="http://schemas.microsoft.com/office/drawing/2014/main" val="1401769403"/>
                    </a:ext>
                  </a:extLst>
                </a:gridCol>
                <a:gridCol w="2419002">
                  <a:extLst>
                    <a:ext uri="{9D8B030D-6E8A-4147-A177-3AD203B41FA5}">
                      <a16:colId xmlns:a16="http://schemas.microsoft.com/office/drawing/2014/main" val="1334394063"/>
                    </a:ext>
                  </a:extLst>
                </a:gridCol>
                <a:gridCol w="197918">
                  <a:extLst>
                    <a:ext uri="{9D8B030D-6E8A-4147-A177-3AD203B41FA5}">
                      <a16:colId xmlns:a16="http://schemas.microsoft.com/office/drawing/2014/main" val="3289584192"/>
                    </a:ext>
                  </a:extLst>
                </a:gridCol>
                <a:gridCol w="2419002">
                  <a:extLst>
                    <a:ext uri="{9D8B030D-6E8A-4147-A177-3AD203B41FA5}">
                      <a16:colId xmlns:a16="http://schemas.microsoft.com/office/drawing/2014/main" val="4165943218"/>
                    </a:ext>
                  </a:extLst>
                </a:gridCol>
                <a:gridCol w="197918">
                  <a:extLst>
                    <a:ext uri="{9D8B030D-6E8A-4147-A177-3AD203B41FA5}">
                      <a16:colId xmlns:a16="http://schemas.microsoft.com/office/drawing/2014/main" val="2583953894"/>
                    </a:ext>
                  </a:extLst>
                </a:gridCol>
                <a:gridCol w="2419002">
                  <a:extLst>
                    <a:ext uri="{9D8B030D-6E8A-4147-A177-3AD203B41FA5}">
                      <a16:colId xmlns:a16="http://schemas.microsoft.com/office/drawing/2014/main" val="1304043324"/>
                    </a:ext>
                  </a:extLst>
                </a:gridCol>
              </a:tblGrid>
              <a:tr h="159059">
                <a:tc>
                  <a:txBody>
                    <a:bodyPr/>
                    <a:lstStyle/>
                    <a:p>
                      <a:pPr algn="ct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SaLT referral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discloses suicidal feelings to caregivers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placed on school report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EHCP Assessment request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906950111"/>
                  </a:ext>
                </a:extLst>
              </a:tr>
              <a:tr h="159059">
                <a:tc>
                  <a:txBody>
                    <a:bodyPr/>
                    <a:lstStyle/>
                    <a:p>
                      <a:pPr algn="ct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err="1">
                          <a:effectLst/>
                        </a:rPr>
                        <a:t>SaLT</a:t>
                      </a:r>
                      <a:r>
                        <a:rPr lang="en-GB" sz="1000" u="none" strike="noStrike">
                          <a:effectLst/>
                        </a:rPr>
                        <a:t> Finds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tell child about ASD diagnosis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Multiple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810557128"/>
                  </a:ext>
                </a:extLst>
              </a:tr>
              <a:tr h="265099">
                <a:tc>
                  <a:txBody>
                    <a:bodyPr/>
                    <a:lstStyle/>
                    <a:p>
                      <a:pPr algn="ct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reports disruptive behaviour to parent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a pupil in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physically assaulted by another child, resulting in dislocated finger</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bullied for being different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965425636"/>
                  </a:ext>
                </a:extLst>
              </a:tr>
              <a:tr h="265099">
                <a:tc>
                  <a:txBody>
                    <a:bodyPr/>
                    <a:lstStyle/>
                    <a:p>
                      <a:pPr algn="ct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consultant referral, consultant,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First fixed-period exclusion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reports incident to school, dismissed as accident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requested managed move, managed move agreed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181720039"/>
                  </a:ext>
                </a:extLst>
              </a:tr>
              <a:tr h="159059">
                <a:tc>
                  <a:txBody>
                    <a:bodyPr/>
                    <a:lstStyle/>
                    <a:p>
                      <a:pPr algn="ctr" fontAlgn="ctr"/>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Consultant discharges with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refers child to CAHMS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contact police about disability discrimination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556918116"/>
                  </a:ext>
                </a:extLst>
              </a:tr>
              <a:tr h="265099">
                <a:tc>
                  <a:txBody>
                    <a:bodyPr/>
                    <a:lstStyle/>
                    <a:p>
                      <a:pPr algn="ctr" fontAlgn="ctr"/>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arranges referral to consultant, child diagnosed with ASD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 </a:t>
                      </a:r>
                      <a:endParaRPr lang="en-GB" sz="1000" b="0" i="0" u="none" strike="noStrike">
                        <a:solidFill>
                          <a:srgbClr val="FF0000"/>
                        </a:solidFill>
                        <a:effectLst/>
                        <a:latin typeface="Calibri"/>
                      </a:endParaRPr>
                    </a:p>
                  </a:txBody>
                  <a:tcPr marL="6627" marR="6627" marT="6627" marB="0"/>
                </a:tc>
                <a:tc>
                  <a:txBody>
                    <a:bodyPr/>
                    <a:lstStyle/>
                    <a:p>
                      <a:pPr algn="ctr" fontAlgn="ctr"/>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Police interviews result in no further action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Bespoke curriculum implemented, vocational college training agreed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86829512"/>
                  </a:ext>
                </a:extLst>
              </a:tr>
              <a:tr h="265099">
                <a:tc>
                  <a:txBody>
                    <a:bodyPr/>
                    <a:lstStyle/>
                    <a:p>
                      <a:pPr algn="ctr" fontAlgn="ctr"/>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request assessment for an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Mother requested a managed move/EHCP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passing exams</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011938600"/>
                  </a:ext>
                </a:extLst>
              </a:tr>
              <a:tr h="159059">
                <a:tc>
                  <a:txBody>
                    <a:bodyPr/>
                    <a:lstStyle/>
                    <a:p>
                      <a:pPr algn="ctr" fontAlgn="ctr"/>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 caregiver request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CAMHS suspect ADHD and refer to CYPS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Managed Move and EHCP needs assessment</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School 3 submits EHC assessment request</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extLst>
                  <a:ext uri="{0D108BD9-81ED-4DB2-BD59-A6C34878D82A}">
                    <a16:rowId xmlns:a16="http://schemas.microsoft.com/office/drawing/2014/main" val="2658164657"/>
                  </a:ext>
                </a:extLst>
              </a:tr>
              <a:tr h="159059">
                <a:tc>
                  <a:txBody>
                    <a:bodyPr/>
                    <a:lstStyle/>
                    <a:p>
                      <a:pPr algn="ctr" fontAlgn="ctr"/>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assessment arranged by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prescribed beta blockers for anxiety</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EHCP needs assessment rejected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641573054"/>
                  </a:ext>
                </a:extLst>
              </a:tr>
              <a:tr h="265099">
                <a:tc>
                  <a:txBody>
                    <a:bodyPr/>
                    <a:lstStyle/>
                    <a:p>
                      <a:pPr algn="ct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finds no learning difficulties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CYPS diagnose ADHD, child medicated for ADHD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pupil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EHCP assessment refusal appealed, school 3 provide supporting evidence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3291319338"/>
                  </a:ext>
                </a:extLst>
              </a:tr>
              <a:tr h="159059">
                <a:tc>
                  <a:txBody>
                    <a:bodyPr/>
                    <a:lstStyle/>
                    <a:p>
                      <a:pPr algn="ctr" fontAlgn="ctr"/>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SENCO requests assessment for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report bullying to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Permanent school exclusion</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EHCP assessment decision overturned, EHCP granted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518141399"/>
                  </a:ext>
                </a:extLst>
              </a:tr>
              <a:tr h="265099">
                <a:tc>
                  <a:txBody>
                    <a:bodyPr/>
                    <a:lstStyle/>
                    <a:p>
                      <a:pPr algn="ctr" fontAlgn="ctr"/>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LA decline assessment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removes breaktimes but re-instates after parental complaint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re-request referral for 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extLst>
                  <a:ext uri="{0D108BD9-81ED-4DB2-BD59-A6C34878D82A}">
                    <a16:rowId xmlns:a16="http://schemas.microsoft.com/office/drawing/2014/main" val="1708321026"/>
                  </a:ext>
                </a:extLst>
              </a:tr>
            </a:tbl>
          </a:graphicData>
        </a:graphic>
      </p:graphicFrame>
      <p:sp>
        <p:nvSpPr>
          <p:cNvPr id="2" name="TextBox 1">
            <a:extLst>
              <a:ext uri="{FF2B5EF4-FFF2-40B4-BE49-F238E27FC236}">
                <a16:creationId xmlns:a16="http://schemas.microsoft.com/office/drawing/2014/main" id="{FFCF8AFC-1B7F-43AB-9E25-04DE5E456536}"/>
              </a:ext>
            </a:extLst>
          </p:cNvPr>
          <p:cNvSpPr txBox="1"/>
          <p:nvPr/>
        </p:nvSpPr>
        <p:spPr>
          <a:xfrm>
            <a:off x="-2381" y="1047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Viv</a:t>
            </a:r>
            <a:endParaRPr lang="en-US"/>
          </a:p>
        </p:txBody>
      </p:sp>
    </p:spTree>
    <p:extLst>
      <p:ext uri="{BB962C8B-B14F-4D97-AF65-F5344CB8AC3E}">
        <p14:creationId xmlns:p14="http://schemas.microsoft.com/office/powerpoint/2010/main" val="206306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F8AD4-F63C-4D31-96C8-3E6D86DA2B50}"/>
              </a:ext>
            </a:extLst>
          </p:cNvPr>
          <p:cNvSpPr>
            <a:spLocks noGrp="1"/>
          </p:cNvSpPr>
          <p:nvPr>
            <p:ph type="title"/>
          </p:nvPr>
        </p:nvSpPr>
        <p:spPr>
          <a:xfrm>
            <a:off x="203200" y="2076938"/>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 Local recommendations (31)</a:t>
            </a:r>
          </a:p>
        </p:txBody>
      </p:sp>
      <p:sp>
        <p:nvSpPr>
          <p:cNvPr id="3" name="Content Placeholder 2">
            <a:extLst>
              <a:ext uri="{FF2B5EF4-FFF2-40B4-BE49-F238E27FC236}">
                <a16:creationId xmlns:a16="http://schemas.microsoft.com/office/drawing/2014/main" id="{B28688A3-1EAB-43D4-8FF0-A97229986E61}"/>
              </a:ext>
            </a:extLst>
          </p:cNvPr>
          <p:cNvSpPr>
            <a:spLocks noGrp="1"/>
          </p:cNvSpPr>
          <p:nvPr>
            <p:ph sz="half" idx="1"/>
          </p:nvPr>
        </p:nvSpPr>
        <p:spPr>
          <a:xfrm>
            <a:off x="3149600" y="149469"/>
            <a:ext cx="9083430" cy="2743200"/>
          </a:xfrm>
        </p:spPr>
        <p:txBody>
          <a:bodyPr vert="horz" wrap="square" lIns="91440" tIns="45720" rIns="91440" bIns="45720" rtlCol="0" anchor="t">
            <a:noAutofit/>
          </a:bodyPr>
          <a:lstStyle/>
          <a:p>
            <a:pPr marL="457200" indent="-368300">
              <a:spcBef>
                <a:spcPts val="0"/>
              </a:spcBef>
              <a:spcAft>
                <a:spcPts val="600"/>
              </a:spcAft>
              <a:buFont typeface="Arial,Sans-Serif" panose="020B0604020202020204" pitchFamily="34" charset="0"/>
            </a:pPr>
            <a:r>
              <a:rPr lang="en-GB" sz="2000">
                <a:ea typeface="+mn-lt"/>
                <a:cs typeface="+mn-lt"/>
              </a:rPr>
              <a:t>Increase vocational pathways</a:t>
            </a:r>
          </a:p>
          <a:p>
            <a:pPr marL="457200" indent="-368300">
              <a:spcBef>
                <a:spcPts val="0"/>
              </a:spcBef>
              <a:spcAft>
                <a:spcPts val="600"/>
              </a:spcAft>
              <a:buFont typeface="Arial,Sans-Serif" panose="020B0604020202020204" pitchFamily="34" charset="0"/>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Training on inclusive and exclusive practices</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Further training in education on SEMH, ASD, </a:t>
            </a:r>
            <a:r>
              <a:rPr lang="en-GB" sz="2000" err="1">
                <a:ea typeface="+mn-lt"/>
                <a:cs typeface="+mn-lt"/>
              </a:rPr>
              <a:t>SpLD</a:t>
            </a:r>
            <a:r>
              <a:rPr lang="en-GB" sz="2000">
                <a:ea typeface="+mn-lt"/>
                <a:cs typeface="+mn-lt"/>
              </a:rPr>
              <a:t> and MLD including legal duties (Equality Act, 2010)</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Health services assessments for children on the edge of or with exclusions</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Expand alternative provision to allow for longer placements where appropriate</a:t>
            </a:r>
          </a:p>
          <a:p>
            <a:pPr marL="88900" indent="0">
              <a:spcBef>
                <a:spcPts val="0"/>
              </a:spcBef>
              <a:spcAft>
                <a:spcPts val="600"/>
              </a:spcAft>
              <a:buNone/>
            </a:pPr>
            <a:endParaRPr lang="en-GB" sz="2000">
              <a:cs typeface="Calibri"/>
            </a:endParaRPr>
          </a:p>
          <a:p>
            <a:pPr marL="0" indent="0">
              <a:buNone/>
            </a:pPr>
            <a:r>
              <a:rPr lang="en-GB" sz="2000" b="1">
                <a:cs typeface="Calibri"/>
              </a:rPr>
              <a:t>Key recommendations from children</a:t>
            </a:r>
            <a:endParaRPr lang="en-US" sz="2000">
              <a:ea typeface="+mn-lt"/>
              <a:cs typeface="+mn-lt"/>
            </a:endParaRPr>
          </a:p>
          <a:p>
            <a:pPr marL="457200" indent="-368300"/>
            <a:r>
              <a:rPr lang="en-GB" sz="2000">
                <a:cs typeface="Calibri"/>
              </a:rPr>
              <a:t>‘Remove isolation booths from school as they do not work and they do not improve behaviour but make it worse’</a:t>
            </a:r>
            <a:endParaRPr lang="en-US" sz="2000">
              <a:ea typeface="+mn-lt"/>
              <a:cs typeface="+mn-lt"/>
            </a:endParaRPr>
          </a:p>
          <a:p>
            <a:endParaRPr lang="en-GB" sz="2000">
              <a:ea typeface="+mn-lt"/>
              <a:cs typeface="+mn-lt"/>
            </a:endParaRPr>
          </a:p>
          <a:p>
            <a:pPr marL="457200" indent="-368300">
              <a:spcBef>
                <a:spcPts val="0"/>
              </a:spcBef>
            </a:pPr>
            <a:r>
              <a:rPr lang="en-GB" sz="2000">
                <a:cs typeface="Calibri"/>
              </a:rPr>
              <a:t>‘We need smaller classes in school, 30 in a class is too noisy’</a:t>
            </a:r>
            <a:endParaRPr lang="en-GB" sz="2000"/>
          </a:p>
        </p:txBody>
      </p:sp>
    </p:spTree>
    <p:extLst>
      <p:ext uri="{BB962C8B-B14F-4D97-AF65-F5344CB8AC3E}">
        <p14:creationId xmlns:p14="http://schemas.microsoft.com/office/powerpoint/2010/main" val="29280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F8AD4-F63C-4D31-96C8-3E6D86DA2B50}"/>
              </a:ext>
            </a:extLst>
          </p:cNvPr>
          <p:cNvSpPr>
            <a:spLocks noGrp="1"/>
          </p:cNvSpPr>
          <p:nvPr>
            <p:ph type="title"/>
          </p:nvPr>
        </p:nvSpPr>
        <p:spPr>
          <a:xfrm>
            <a:off x="203200" y="2037862"/>
            <a:ext cx="2792046" cy="2870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 </a:t>
            </a:r>
            <a:r>
              <a:rPr lang="en-US" sz="1800">
                <a:solidFill>
                  <a:srgbClr val="FFFFFF"/>
                </a:solidFill>
              </a:rPr>
              <a:t>National </a:t>
            </a:r>
            <a:br>
              <a:rPr lang="en-US" sz="1800">
                <a:solidFill>
                  <a:srgbClr val="FFFFFF"/>
                </a:solidFill>
              </a:rPr>
            </a:br>
            <a:r>
              <a:rPr lang="en-US" sz="1800">
                <a:solidFill>
                  <a:srgbClr val="FFFFFF"/>
                </a:solidFill>
              </a:rPr>
              <a:t>recommendations</a:t>
            </a:r>
            <a:r>
              <a:rPr lang="en-US" sz="1800" kern="1200">
                <a:solidFill>
                  <a:srgbClr val="FFFFFF"/>
                </a:solidFill>
                <a:latin typeface="+mj-lt"/>
                <a:ea typeface="+mj-ea"/>
                <a:cs typeface="+mj-cs"/>
              </a:rPr>
              <a:t> (8)</a:t>
            </a:r>
          </a:p>
        </p:txBody>
      </p:sp>
      <p:sp>
        <p:nvSpPr>
          <p:cNvPr id="3" name="Content Placeholder 2">
            <a:extLst>
              <a:ext uri="{FF2B5EF4-FFF2-40B4-BE49-F238E27FC236}">
                <a16:creationId xmlns:a16="http://schemas.microsoft.com/office/drawing/2014/main" id="{B28688A3-1EAB-43D4-8FF0-A97229986E61}"/>
              </a:ext>
            </a:extLst>
          </p:cNvPr>
          <p:cNvSpPr>
            <a:spLocks noGrp="1"/>
          </p:cNvSpPr>
          <p:nvPr>
            <p:ph sz="half" idx="1"/>
          </p:nvPr>
        </p:nvSpPr>
        <p:spPr>
          <a:xfrm>
            <a:off x="3188677" y="120162"/>
            <a:ext cx="8741507" cy="6299200"/>
          </a:xfrm>
        </p:spPr>
        <p:txBody>
          <a:bodyPr vert="horz" wrap="square" lIns="91440" tIns="45720" rIns="91440" bIns="45720" rtlCol="0" anchor="t">
            <a:noAutofit/>
          </a:bodyPr>
          <a:lstStyle/>
          <a:p>
            <a:pPr marL="457200" indent="-342900">
              <a:buFont typeface="Arial,Sans-Serif" panose="020B0604020202020204" pitchFamily="34" charset="0"/>
              <a:buChar char="★"/>
            </a:pPr>
            <a:r>
              <a:rPr lang="en-GB" sz="2000">
                <a:ea typeface="+mn-lt"/>
                <a:cs typeface="+mn-lt"/>
              </a:rPr>
              <a:t>Department of Education (DfE) to take steps to address the use of isolation booths through review of behaviour guidance</a:t>
            </a:r>
            <a:endParaRPr lang="en-US" sz="2000">
              <a:ea typeface="+mn-lt"/>
              <a:cs typeface="+mn-lt"/>
            </a:endParaRPr>
          </a:p>
          <a:p>
            <a:pPr marL="114300" indent="0">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DfE to review exclusions guidance to change terminology to oblige schools to address underlying causes of disruptive behaviour</a:t>
            </a:r>
            <a:endParaRPr lang="en-US" sz="2000">
              <a:ea typeface="+mn-lt"/>
              <a:cs typeface="+mn-lt"/>
            </a:endParaRP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DfE to delegate more powers to LAs to enable them to hold schools to account for decision to exclude</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Review of category ‘other’ as a reason for school exclusion</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To create a national system of recording managed moves</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To rename PRUs and Alternative Provision as ‘schools’</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National guidance needed on category of Moderate Learning Difficulties and whether this should be re-categorised ‘learning disability’ with health assessments</a:t>
            </a:r>
            <a:endParaRPr lang="en-GB" sz="2000">
              <a:cs typeface="Calibri"/>
            </a:endParaRPr>
          </a:p>
          <a:p>
            <a:pPr marL="457200" indent="-368300">
              <a:spcBef>
                <a:spcPts val="0"/>
              </a:spcBef>
              <a:spcAft>
                <a:spcPts val="600"/>
              </a:spcAft>
              <a:buFont typeface="Arial,Sans-Serif" panose="020B0604020202020204" pitchFamily="34" charset="0"/>
            </a:pPr>
            <a:endParaRPr lang="en-GB" sz="3200">
              <a:cs typeface="Calibri"/>
            </a:endParaRPr>
          </a:p>
        </p:txBody>
      </p:sp>
    </p:spTree>
    <p:extLst>
      <p:ext uri="{BB962C8B-B14F-4D97-AF65-F5344CB8AC3E}">
        <p14:creationId xmlns:p14="http://schemas.microsoft.com/office/powerpoint/2010/main" val="84217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6DE82-0476-4842-AE78-E36036460089}"/>
              </a:ext>
            </a:extLst>
          </p:cNvPr>
          <p:cNvSpPr>
            <a:spLocks noGrp="1"/>
          </p:cNvSpPr>
          <p:nvPr>
            <p:ph type="title"/>
          </p:nvPr>
        </p:nvSpPr>
        <p:spPr>
          <a:xfrm>
            <a:off x="1115568" y="548640"/>
            <a:ext cx="10168128" cy="1179576"/>
          </a:xfrm>
        </p:spPr>
        <p:txBody>
          <a:bodyPr>
            <a:normAutofit/>
          </a:bodyPr>
          <a:lstStyle/>
          <a:p>
            <a:r>
              <a:rPr lang="en-US" sz="2500">
                <a:cs typeface="Calibri Light"/>
              </a:rPr>
              <a:t>Policy review:  DfE (2016) Behaviour and discipline in schools</a:t>
            </a:r>
            <a:br>
              <a:rPr lang="en-US" sz="2500">
                <a:cs typeface="Calibri Light"/>
              </a:rPr>
            </a:br>
            <a:endParaRPr lang="en-US" sz="2500">
              <a:cs typeface="Calibri Light"/>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DFF104-5379-4C9D-8D02-89BF195C6398}"/>
              </a:ext>
            </a:extLst>
          </p:cNvPr>
          <p:cNvSpPr>
            <a:spLocks noGrp="1"/>
          </p:cNvSpPr>
          <p:nvPr>
            <p:ph idx="1"/>
          </p:nvPr>
        </p:nvSpPr>
        <p:spPr>
          <a:xfrm>
            <a:off x="1115568" y="2011680"/>
            <a:ext cx="10168128" cy="3695020"/>
          </a:xfrm>
        </p:spPr>
        <p:txBody>
          <a:bodyPr vert="horz" lIns="91440" tIns="45720" rIns="91440" bIns="45720" rtlCol="0">
            <a:noAutofit/>
          </a:bodyPr>
          <a:lstStyle/>
          <a:p>
            <a:pPr marL="0" indent="0">
              <a:buNone/>
            </a:pPr>
            <a:r>
              <a:rPr lang="en-US" sz="2200" b="1">
                <a:ea typeface="+mn-lt"/>
                <a:cs typeface="+mn-lt"/>
              </a:rPr>
              <a:t>18. </a:t>
            </a:r>
            <a:r>
              <a:rPr lang="en-US" sz="2200">
                <a:ea typeface="+mn-lt"/>
                <a:cs typeface="+mn-lt"/>
              </a:rPr>
              <a:t>They should also consider whether continuing disruptive </a:t>
            </a:r>
            <a:r>
              <a:rPr lang="en-US" sz="2200" err="1">
                <a:ea typeface="+mn-lt"/>
                <a:cs typeface="+mn-lt"/>
              </a:rPr>
              <a:t>behaviour</a:t>
            </a:r>
            <a:r>
              <a:rPr lang="en-US" sz="2200">
                <a:ea typeface="+mn-lt"/>
                <a:cs typeface="+mn-lt"/>
              </a:rPr>
              <a:t> </a:t>
            </a:r>
            <a:r>
              <a:rPr lang="en-US" sz="2200" b="1">
                <a:ea typeface="+mn-lt"/>
                <a:cs typeface="+mn-lt"/>
              </a:rPr>
              <a:t>might be the result of unmet educational or other needs. At this point, the school should consider whether a multiagency assessment is necessary</a:t>
            </a:r>
          </a:p>
          <a:p>
            <a:pPr marL="0" indent="0">
              <a:buNone/>
            </a:pPr>
            <a:endParaRPr lang="en-US" sz="2200" b="1">
              <a:cs typeface="Calibri"/>
            </a:endParaRPr>
          </a:p>
          <a:p>
            <a:pPr marL="0" indent="0">
              <a:buNone/>
            </a:pPr>
            <a:r>
              <a:rPr lang="en-US" sz="2200" b="1">
                <a:ea typeface="+mn-lt"/>
                <a:cs typeface="+mn-lt"/>
              </a:rPr>
              <a:t>42. </a:t>
            </a:r>
            <a:r>
              <a:rPr lang="en-US" sz="2200">
                <a:ea typeface="+mn-lt"/>
                <a:cs typeface="+mn-lt"/>
              </a:rPr>
              <a:t>Schools can adopt a policy which allows disruptive pupils to be placed in an area away from other pupils</a:t>
            </a:r>
            <a:r>
              <a:rPr lang="en-US" sz="2200" b="1">
                <a:ea typeface="+mn-lt"/>
                <a:cs typeface="+mn-lt"/>
              </a:rPr>
              <a:t> for a limited period</a:t>
            </a:r>
          </a:p>
          <a:p>
            <a:pPr marL="0" indent="0">
              <a:buNone/>
            </a:pPr>
            <a:endParaRPr lang="en-US" sz="2200" b="1">
              <a:ea typeface="+mn-lt"/>
              <a:cs typeface="+mn-lt"/>
            </a:endParaRPr>
          </a:p>
          <a:p>
            <a:pPr marL="0" indent="0">
              <a:buNone/>
            </a:pPr>
            <a:r>
              <a:rPr lang="en-US" sz="2200" b="1">
                <a:ea typeface="+mn-lt"/>
                <a:cs typeface="+mn-lt"/>
              </a:rPr>
              <a:t>43. </a:t>
            </a:r>
            <a:r>
              <a:rPr lang="en-US" sz="2200">
                <a:ea typeface="+mn-lt"/>
                <a:cs typeface="+mn-lt"/>
              </a:rPr>
              <a:t>It is for individual</a:t>
            </a:r>
            <a:r>
              <a:rPr lang="en-US" sz="2200" b="1">
                <a:ea typeface="+mn-lt"/>
                <a:cs typeface="+mn-lt"/>
              </a:rPr>
              <a:t> schools to decide how long a pupil should be kept in seclusion or isolation</a:t>
            </a:r>
            <a:r>
              <a:rPr lang="en-US" sz="2200">
                <a:ea typeface="+mn-lt"/>
                <a:cs typeface="+mn-lt"/>
              </a:rPr>
              <a:t>, and for the staff member in charge to determine what pupils may and may not do during the time they are there. Schools should ensure that pupils are </a:t>
            </a:r>
            <a:r>
              <a:rPr lang="en-US" sz="2200" b="1">
                <a:ea typeface="+mn-lt"/>
                <a:cs typeface="+mn-lt"/>
              </a:rPr>
              <a:t>kept in seclusion or isolation no longer than is necessary</a:t>
            </a:r>
            <a:r>
              <a:rPr lang="en-US" sz="2200">
                <a:ea typeface="+mn-lt"/>
                <a:cs typeface="+mn-lt"/>
              </a:rPr>
              <a:t> and that their </a:t>
            </a:r>
            <a:r>
              <a:rPr lang="en-US" sz="2200" b="1">
                <a:ea typeface="+mn-lt"/>
                <a:cs typeface="+mn-lt"/>
              </a:rPr>
              <a:t>time spent there is used as constructively </a:t>
            </a:r>
            <a:r>
              <a:rPr lang="en-US" sz="2200">
                <a:ea typeface="+mn-lt"/>
                <a:cs typeface="+mn-lt"/>
              </a:rPr>
              <a:t>as possible. </a:t>
            </a:r>
          </a:p>
          <a:p>
            <a:pPr marL="0" indent="0">
              <a:buNone/>
            </a:pPr>
            <a:endParaRPr lang="en-US" sz="2200" b="1">
              <a:cs typeface="Calibri"/>
            </a:endParaRPr>
          </a:p>
        </p:txBody>
      </p:sp>
    </p:spTree>
    <p:extLst>
      <p:ext uri="{BB962C8B-B14F-4D97-AF65-F5344CB8AC3E}">
        <p14:creationId xmlns:p14="http://schemas.microsoft.com/office/powerpoint/2010/main" val="380886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20D05-DE47-4B22-99FD-824E4641D60A}"/>
              </a:ext>
            </a:extLst>
          </p:cNvPr>
          <p:cNvSpPr>
            <a:spLocks noGrp="1"/>
          </p:cNvSpPr>
          <p:nvPr>
            <p:ph type="title"/>
          </p:nvPr>
        </p:nvSpPr>
        <p:spPr>
          <a:xfrm>
            <a:off x="1428019" y="960109"/>
            <a:ext cx="9357865" cy="1041901"/>
          </a:xfrm>
        </p:spPr>
        <p:txBody>
          <a:bodyPr>
            <a:normAutofit/>
          </a:bodyPr>
          <a:lstStyle/>
          <a:p>
            <a:r>
              <a:rPr lang="en-US" sz="4000" b="1">
                <a:cs typeface="Calibri Light"/>
              </a:rPr>
              <a:t>Evidence base (sure.sunderland.ac.uk)</a:t>
            </a:r>
            <a:endParaRPr lang="en-US" sz="4000" b="1"/>
          </a:p>
        </p:txBody>
      </p:sp>
      <p:sp>
        <p:nvSpPr>
          <p:cNvPr id="3" name="Content Placeholder 2">
            <a:extLst>
              <a:ext uri="{FF2B5EF4-FFF2-40B4-BE49-F238E27FC236}">
                <a16:creationId xmlns:a16="http://schemas.microsoft.com/office/drawing/2014/main" id="{7CC2FE09-ADB3-4BD9-BB47-5035F11970A4}"/>
              </a:ext>
            </a:extLst>
          </p:cNvPr>
          <p:cNvSpPr>
            <a:spLocks noGrp="1"/>
          </p:cNvSpPr>
          <p:nvPr>
            <p:ph sz="half" idx="1"/>
          </p:nvPr>
        </p:nvSpPr>
        <p:spPr>
          <a:xfrm>
            <a:off x="1022810" y="2339966"/>
            <a:ext cx="4913170" cy="3461967"/>
          </a:xfrm>
        </p:spPr>
        <p:txBody>
          <a:bodyPr vert="horz" lIns="91440" tIns="45720" rIns="91440" bIns="45720" rtlCol="0" anchor="t">
            <a:noAutofit/>
          </a:bodyPr>
          <a:lstStyle/>
          <a:p>
            <a:r>
              <a:rPr lang="en-US" sz="1400" baseline="30000" dirty="0">
                <a:ea typeface="+mn-lt"/>
                <a:cs typeface="+mn-lt"/>
              </a:rPr>
              <a:t>1</a:t>
            </a:r>
            <a:r>
              <a:rPr lang="en-US" sz="1400" dirty="0">
                <a:ea typeface="+mn-lt"/>
                <a:cs typeface="+mn-lt"/>
              </a:rPr>
              <a:t>Martin-Denham, S. (2020a) The enablers and barriers to successful managed moves: The voice of children, caregivers </a:t>
            </a:r>
            <a:r>
              <a:rPr lang="en-US" sz="1400">
                <a:ea typeface="+mn-lt"/>
                <a:cs typeface="+mn-lt"/>
              </a:rPr>
              <a:t>and professionals </a:t>
            </a:r>
            <a:r>
              <a:rPr lang="en-US" sz="1400" dirty="0">
                <a:ea typeface="+mn-lt"/>
                <a:cs typeface="+mn-lt"/>
                <a:hlinkClick r:id="rId2"/>
              </a:rPr>
              <a:t>https://sure.sunderland.ac.uk/id/eprint/11942/</a:t>
            </a:r>
            <a:r>
              <a:rPr lang="en-US" sz="1400" dirty="0">
                <a:ea typeface="+mn-lt"/>
                <a:cs typeface="+mn-lt"/>
              </a:rPr>
              <a:t> </a:t>
            </a:r>
          </a:p>
          <a:p>
            <a:r>
              <a:rPr lang="en-US" sz="1400" baseline="30000" dirty="0">
                <a:ea typeface="+mn-lt"/>
                <a:cs typeface="+mn-lt"/>
              </a:rPr>
              <a:t>2</a:t>
            </a:r>
            <a:r>
              <a:rPr lang="en-US" sz="1400" dirty="0">
                <a:ea typeface="+mn-lt"/>
                <a:cs typeface="+mn-lt"/>
              </a:rPr>
              <a:t>Martin-Denham, S. (2020b) An investigation into the perceived enablers and barriers to mainstream schooling: The voices of children excluded from school, their caregivers and professionals </a:t>
            </a:r>
            <a:r>
              <a:rPr lang="en-US" sz="1400" dirty="0">
                <a:ea typeface="+mn-lt"/>
                <a:cs typeface="+mn-lt"/>
                <a:hlinkClick r:id="rId3"/>
              </a:rPr>
              <a:t>https://sure.sunderland.ac.uk/id/eprint/11941/</a:t>
            </a:r>
            <a:r>
              <a:rPr lang="en-US" sz="1400" dirty="0">
                <a:ea typeface="+mn-lt"/>
                <a:cs typeface="+mn-lt"/>
              </a:rPr>
              <a:t> </a:t>
            </a:r>
          </a:p>
          <a:p>
            <a:r>
              <a:rPr lang="en-US" sz="1400" baseline="30000" dirty="0">
                <a:ea typeface="+mn-lt"/>
                <a:cs typeface="+mn-lt"/>
              </a:rPr>
              <a:t>3</a:t>
            </a:r>
            <a:r>
              <a:rPr lang="en-US" sz="1400" dirty="0">
                <a:ea typeface="+mn-lt"/>
                <a:cs typeface="+mn-lt"/>
              </a:rPr>
              <a:t>Martin-Denham, S. (2020c) A review of school exclusion on the mental health, well-being of children and young people in the City of Sunderland </a:t>
            </a:r>
            <a:r>
              <a:rPr lang="en-US" sz="1400" dirty="0">
                <a:ea typeface="+mn-lt"/>
                <a:cs typeface="+mn-lt"/>
                <a:hlinkClick r:id="rId4"/>
              </a:rPr>
              <a:t>https://sure.sunderland.ac.uk/id/eprint/11940/</a:t>
            </a:r>
            <a:r>
              <a:rPr lang="en-US" sz="1400" dirty="0">
                <a:ea typeface="+mn-lt"/>
                <a:cs typeface="+mn-lt"/>
              </a:rPr>
              <a:t> </a:t>
            </a:r>
            <a:endParaRPr lang="en-US" sz="1400" dirty="0">
              <a:cs typeface="Calibri"/>
            </a:endParaRPr>
          </a:p>
          <a:p>
            <a:r>
              <a:rPr lang="en-US" sz="1400" baseline="30000" dirty="0">
                <a:cs typeface="Calibri"/>
              </a:rPr>
              <a:t>4</a:t>
            </a:r>
            <a:r>
              <a:rPr lang="en-US" sz="1400" dirty="0">
                <a:cs typeface="Calibri"/>
              </a:rPr>
              <a:t>Martin-Denham, S. and Donaghue, J. (2020) Impact and Measure of Adverse Childhood Experiences, Journal of Public Health </a:t>
            </a:r>
            <a:r>
              <a:rPr lang="en-US" sz="1400" dirty="0">
                <a:cs typeface="Calibri"/>
                <a:hlinkClick r:id="rId5"/>
              </a:rPr>
              <a:t>https://rdcu.be/b68MO</a:t>
            </a:r>
            <a:endParaRPr lang="en-US" sz="1400" dirty="0">
              <a:cs typeface="Calibri"/>
            </a:endParaRPr>
          </a:p>
          <a:p>
            <a:endParaRPr lang="en-US" sz="1100">
              <a:cs typeface="Calibri"/>
            </a:endParaRPr>
          </a:p>
        </p:txBody>
      </p:sp>
      <p:sp>
        <p:nvSpPr>
          <p:cNvPr id="4" name="Content Placeholder 3">
            <a:extLst>
              <a:ext uri="{FF2B5EF4-FFF2-40B4-BE49-F238E27FC236}">
                <a16:creationId xmlns:a16="http://schemas.microsoft.com/office/drawing/2014/main" id="{35013932-AC8B-41BA-A84B-EF2C13255322}"/>
              </a:ext>
            </a:extLst>
          </p:cNvPr>
          <p:cNvSpPr>
            <a:spLocks noGrp="1"/>
          </p:cNvSpPr>
          <p:nvPr>
            <p:ph sz="half" idx="2"/>
          </p:nvPr>
        </p:nvSpPr>
        <p:spPr>
          <a:xfrm>
            <a:off x="5933636" y="2339966"/>
            <a:ext cx="5228577" cy="3061429"/>
          </a:xfrm>
        </p:spPr>
        <p:txBody>
          <a:bodyPr vert="horz" lIns="91440" tIns="45720" rIns="91440" bIns="45720" rtlCol="0" anchor="t">
            <a:noAutofit/>
          </a:bodyPr>
          <a:lstStyle/>
          <a:p>
            <a:r>
              <a:rPr lang="en-US" sz="1400" baseline="30000">
                <a:ea typeface="+mn-lt"/>
                <a:cs typeface="+mn-lt"/>
              </a:rPr>
              <a:t>5</a:t>
            </a:r>
            <a:r>
              <a:rPr lang="en-US" sz="1400">
                <a:ea typeface="+mn-lt"/>
                <a:cs typeface="+mn-lt"/>
              </a:rPr>
              <a:t>Martin-Denham, S. (2021) School exclusion, substance misuse and use of weapons: An interpretative phenomenological analysis of interviews with children. (Accepted) Support for Learning.</a:t>
            </a:r>
          </a:p>
          <a:p>
            <a:r>
              <a:rPr lang="en-US" sz="1400" baseline="30000">
                <a:ea typeface="+mn-lt"/>
                <a:cs typeface="+mn-lt"/>
              </a:rPr>
              <a:t>6</a:t>
            </a:r>
            <a:r>
              <a:rPr lang="en-US" sz="1400">
                <a:ea typeface="+mn-lt"/>
                <a:cs typeface="+mn-lt"/>
              </a:rPr>
              <a:t>Martin-Denham, S. (2020) Riding the roller coaster of school exclusion coupled with drug misuse: The lived experience of caregivers. </a:t>
            </a:r>
            <a:r>
              <a:rPr lang="en-US" sz="1400" i="1">
                <a:ea typeface="+mn-lt"/>
                <a:cs typeface="+mn-lt"/>
              </a:rPr>
              <a:t>Emotional and </a:t>
            </a:r>
            <a:r>
              <a:rPr lang="en-US" sz="1400" i="1" err="1">
                <a:ea typeface="+mn-lt"/>
                <a:cs typeface="+mn-lt"/>
              </a:rPr>
              <a:t>Behavioural</a:t>
            </a:r>
            <a:r>
              <a:rPr lang="en-US" sz="1400" i="1">
                <a:ea typeface="+mn-lt"/>
                <a:cs typeface="+mn-lt"/>
              </a:rPr>
              <a:t> Difficulties</a:t>
            </a:r>
            <a:r>
              <a:rPr lang="en-US" sz="1400">
                <a:ea typeface="+mn-lt"/>
                <a:cs typeface="+mn-lt"/>
              </a:rPr>
              <a:t>. </a:t>
            </a:r>
            <a:r>
              <a:rPr lang="en-GB" sz="1400"/>
              <a:t>DOI: 10.1080/13632752.2020.1848985</a:t>
            </a:r>
            <a:endParaRPr lang="en-US" sz="1400">
              <a:ea typeface="+mn-lt"/>
              <a:cs typeface="+mn-lt"/>
            </a:endParaRPr>
          </a:p>
          <a:p>
            <a:r>
              <a:rPr lang="en-US" sz="1400" baseline="30000">
                <a:cs typeface="Calibri"/>
              </a:rPr>
              <a:t>7</a:t>
            </a:r>
            <a:r>
              <a:rPr lang="en-US" sz="1400">
                <a:cs typeface="Calibri"/>
              </a:rPr>
              <a:t>Martin-Denham, S. and Donaghue, J. (2020) Out of sight, out of mind? Managed moves in England.  Sunderland: University of Sunderland. </a:t>
            </a:r>
            <a:r>
              <a:rPr lang="en-US" sz="1400">
                <a:ea typeface="+mn-lt"/>
                <a:cs typeface="+mn-lt"/>
                <a:hlinkClick r:id="rId6"/>
              </a:rPr>
              <a:t>https://sure.sunderland.ac.uk/id/eprint/11883/</a:t>
            </a:r>
            <a:endParaRPr lang="en-US" sz="1400">
              <a:ea typeface="+mn-lt"/>
              <a:cs typeface="+mn-lt"/>
            </a:endParaRPr>
          </a:p>
          <a:p>
            <a:r>
              <a:rPr lang="en-US" sz="1400" baseline="30000">
                <a:cs typeface="Calibri"/>
              </a:rPr>
              <a:t>8</a:t>
            </a:r>
            <a:r>
              <a:rPr lang="en-US" sz="1400">
                <a:cs typeface="Calibri"/>
              </a:rPr>
              <a:t>Martin-Denham, S. and Donaghue, J. (2020) Excluded for no real reason. Sunderland: University of Sunderland. </a:t>
            </a:r>
            <a:r>
              <a:rPr lang="en-US" sz="1400">
                <a:ea typeface="+mn-lt"/>
                <a:cs typeface="+mn-lt"/>
                <a:hlinkClick r:id="rId7"/>
              </a:rPr>
              <a:t>https://sure.sunderland.ac.uk/id/eprint/11472/</a:t>
            </a:r>
            <a:endParaRPr lang="en-US" sz="1400">
              <a:ea typeface="+mn-lt"/>
              <a:cs typeface="+mn-lt"/>
            </a:endParaRPr>
          </a:p>
          <a:p>
            <a:r>
              <a:rPr lang="en-US" sz="1600" baseline="30000">
                <a:ea typeface="+mn-lt"/>
                <a:cs typeface="+mn-lt"/>
              </a:rPr>
              <a:t>9</a:t>
            </a:r>
            <a:r>
              <a:rPr lang="en-US" sz="1400">
                <a:ea typeface="+mn-lt"/>
                <a:cs typeface="+mn-lt"/>
              </a:rPr>
              <a:t>Martin-Denham, S. (2021) </a:t>
            </a:r>
            <a:r>
              <a:rPr lang="en-GB" sz="1400"/>
              <a:t>The road to school exclusion: An interpretative phenomenological analysis of interviews with parents of children with autism in the UK. (In review </a:t>
            </a:r>
            <a:r>
              <a:rPr lang="en-GB" sz="1400" i="1"/>
              <a:t>‘Autism</a:t>
            </a:r>
            <a:r>
              <a:rPr lang="en-GB" sz="1400"/>
              <a:t>’)</a:t>
            </a:r>
            <a:endParaRPr lang="en-US" sz="1400">
              <a:cs typeface="Calibri"/>
            </a:endParaRPr>
          </a:p>
          <a:p>
            <a:endParaRPr lang="en-US" sz="1100">
              <a:cs typeface="Calibri"/>
            </a:endParaRPr>
          </a:p>
          <a:p>
            <a:pPr marL="0" indent="0">
              <a:buNone/>
            </a:pPr>
            <a:endParaRPr lang="en-US" sz="1100">
              <a:cs typeface="Calibri"/>
            </a:endParaRPr>
          </a:p>
        </p:txBody>
      </p:sp>
      <p:pic>
        <p:nvPicPr>
          <p:cNvPr id="5" name="Picture 7" descr="A close up of a sign&#10;&#10;Description automatically generated">
            <a:extLst>
              <a:ext uri="{FF2B5EF4-FFF2-40B4-BE49-F238E27FC236}">
                <a16:creationId xmlns:a16="http://schemas.microsoft.com/office/drawing/2014/main" id="{47EDD272-1EA2-4851-88E7-2E09771C721E}"/>
              </a:ext>
            </a:extLst>
          </p:cNvPr>
          <p:cNvPicPr>
            <a:picLocks noChangeAspect="1"/>
          </p:cNvPicPr>
          <p:nvPr/>
        </p:nvPicPr>
        <p:blipFill>
          <a:blip r:embed="rId8"/>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14730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6DE82-0476-4842-AE78-E36036460089}"/>
              </a:ext>
            </a:extLst>
          </p:cNvPr>
          <p:cNvSpPr>
            <a:spLocks noGrp="1"/>
          </p:cNvSpPr>
          <p:nvPr>
            <p:ph type="title"/>
          </p:nvPr>
        </p:nvSpPr>
        <p:spPr>
          <a:xfrm>
            <a:off x="1115568" y="548640"/>
            <a:ext cx="10168128" cy="1680617"/>
          </a:xfrm>
        </p:spPr>
        <p:txBody>
          <a:bodyPr>
            <a:normAutofit/>
          </a:bodyPr>
          <a:lstStyle/>
          <a:p>
            <a:r>
              <a:rPr lang="en-US" sz="2500">
                <a:ea typeface="+mj-lt"/>
                <a:cs typeface="+mj-lt"/>
              </a:rPr>
              <a:t>Exclusion from maintained schools, academies and pupil referral units in England (DfE, 2017)</a:t>
            </a:r>
            <a:r>
              <a:rPr lang="en-US" sz="2500">
                <a:cs typeface="Calibri Light"/>
              </a:rPr>
              <a:t/>
            </a:r>
            <a:br>
              <a:rPr lang="en-US" sz="2500">
                <a:cs typeface="Calibri Light"/>
              </a:rPr>
            </a:br>
            <a:r>
              <a:rPr lang="en-US" sz="2500">
                <a:cs typeface="Calibri Light"/>
              </a:rPr>
              <a:t/>
            </a:r>
            <a:br>
              <a:rPr lang="en-US" sz="2500">
                <a:cs typeface="Calibri Light"/>
              </a:rPr>
            </a:br>
            <a:endParaRPr lang="en-US" sz="2500">
              <a:cs typeface="Calibri Light"/>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DFF104-5379-4C9D-8D02-89BF195C6398}"/>
              </a:ext>
            </a:extLst>
          </p:cNvPr>
          <p:cNvSpPr>
            <a:spLocks noGrp="1"/>
          </p:cNvSpPr>
          <p:nvPr>
            <p:ph idx="1"/>
          </p:nvPr>
        </p:nvSpPr>
        <p:spPr>
          <a:xfrm>
            <a:off x="1115568" y="2018806"/>
            <a:ext cx="10168128" cy="3695020"/>
          </a:xfrm>
        </p:spPr>
        <p:txBody>
          <a:bodyPr vert="horz" lIns="91440" tIns="45720" rIns="91440" bIns="45720" rtlCol="0">
            <a:noAutofit/>
          </a:bodyPr>
          <a:lstStyle/>
          <a:p>
            <a:pPr marL="0" indent="0">
              <a:buNone/>
            </a:pPr>
            <a:r>
              <a:rPr lang="en-US" sz="2200" b="1">
                <a:ea typeface="+mn-lt"/>
                <a:cs typeface="+mn-lt"/>
              </a:rPr>
              <a:t>2. Key points</a:t>
            </a:r>
            <a:endParaRPr lang="en-US" sz="2200">
              <a:ea typeface="+mn-lt"/>
              <a:cs typeface="+mn-lt"/>
            </a:endParaRPr>
          </a:p>
          <a:p>
            <a:pPr marL="0" indent="0">
              <a:buNone/>
            </a:pPr>
            <a:r>
              <a:rPr lang="en-US" sz="2200">
                <a:ea typeface="+mn-lt"/>
                <a:cs typeface="+mn-lt"/>
              </a:rPr>
              <a:t>Disruptive </a:t>
            </a:r>
            <a:r>
              <a:rPr lang="en-US" sz="2200" err="1">
                <a:ea typeface="+mn-lt"/>
                <a:cs typeface="+mn-lt"/>
              </a:rPr>
              <a:t>behaviour</a:t>
            </a:r>
            <a:r>
              <a:rPr lang="en-US" sz="2200">
                <a:ea typeface="+mn-lt"/>
                <a:cs typeface="+mn-lt"/>
              </a:rPr>
              <a:t> can be an indication of unmet needs. Where a school has concerns about a pupil’s </a:t>
            </a:r>
            <a:r>
              <a:rPr lang="en-US" sz="2200" err="1">
                <a:ea typeface="+mn-lt"/>
                <a:cs typeface="+mn-lt"/>
              </a:rPr>
              <a:t>behaviour</a:t>
            </a:r>
            <a:r>
              <a:rPr lang="en-US" sz="2200">
                <a:ea typeface="+mn-lt"/>
                <a:cs typeface="+mn-lt"/>
              </a:rPr>
              <a:t>, it </a:t>
            </a:r>
            <a:r>
              <a:rPr lang="en-US" sz="2200" b="1">
                <a:ea typeface="+mn-lt"/>
                <a:cs typeface="+mn-lt"/>
              </a:rPr>
              <a:t>should try</a:t>
            </a:r>
            <a:r>
              <a:rPr lang="en-US" sz="2200">
                <a:ea typeface="+mn-lt"/>
                <a:cs typeface="+mn-lt"/>
              </a:rPr>
              <a:t> to identify causal factors and intervene early in order to reduce the need for a subsequent exclusion. Schools </a:t>
            </a:r>
            <a:r>
              <a:rPr lang="en-US" sz="2200" b="1">
                <a:ea typeface="+mn-lt"/>
                <a:cs typeface="+mn-lt"/>
              </a:rPr>
              <a:t>should consider</a:t>
            </a:r>
            <a:r>
              <a:rPr lang="en-US" sz="2200">
                <a:ea typeface="+mn-lt"/>
                <a:cs typeface="+mn-lt"/>
              </a:rPr>
              <a:t> whether a multi-agency assessment that goes beyond the pupil’s educational needs is required. </a:t>
            </a:r>
          </a:p>
          <a:p>
            <a:pPr marL="0" indent="0">
              <a:buNone/>
            </a:pPr>
            <a:r>
              <a:rPr lang="en-GB" sz="2200" b="1">
                <a:cs typeface="Calibri"/>
              </a:rPr>
              <a:t>19. </a:t>
            </a:r>
            <a:r>
              <a:rPr lang="en-GB" sz="2200">
                <a:cs typeface="Calibri"/>
              </a:rPr>
              <a:t>Early intervention to address underlying causes of disruptive behaviour </a:t>
            </a:r>
            <a:r>
              <a:rPr lang="en-GB" sz="2200" b="1">
                <a:cs typeface="Calibri"/>
              </a:rPr>
              <a:t>should include</a:t>
            </a:r>
            <a:r>
              <a:rPr lang="en-GB" sz="2200">
                <a:cs typeface="Calibri"/>
              </a:rPr>
              <a:t> an assessment of whether appropriate provision is in place to support any SEN or disability that a pupil may have. The head teacher </a:t>
            </a:r>
            <a:r>
              <a:rPr lang="en-GB" sz="2200" b="1">
                <a:cs typeface="Calibri"/>
              </a:rPr>
              <a:t>should also consider </a:t>
            </a:r>
            <a:r>
              <a:rPr lang="en-GB" sz="2200">
                <a:cs typeface="Calibri"/>
              </a:rPr>
              <a:t>the use of a multi-agency assessment for a pupil who demonstrates persistent disruptive behaviour. Such assessments may pick up unidentified SEN but the scope of the assessment </a:t>
            </a:r>
            <a:r>
              <a:rPr lang="en-GB" sz="2200" b="1">
                <a:cs typeface="Calibri"/>
              </a:rPr>
              <a:t>could</a:t>
            </a:r>
            <a:r>
              <a:rPr lang="en-GB" sz="2200">
                <a:cs typeface="Calibri"/>
              </a:rPr>
              <a:t> go further, for example, by seeking to identify mental health or family problems</a:t>
            </a:r>
            <a:endParaRPr lang="en-US" sz="2200">
              <a:cs typeface="Calibri"/>
            </a:endParaRPr>
          </a:p>
        </p:txBody>
      </p:sp>
    </p:spTree>
    <p:extLst>
      <p:ext uri="{BB962C8B-B14F-4D97-AF65-F5344CB8AC3E}">
        <p14:creationId xmlns:p14="http://schemas.microsoft.com/office/powerpoint/2010/main" val="411021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F3FF-5A9C-4FD9-ACFE-A6989FA75593}"/>
              </a:ext>
            </a:extLst>
          </p:cNvPr>
          <p:cNvSpPr>
            <a:spLocks noGrp="1"/>
          </p:cNvSpPr>
          <p:nvPr>
            <p:ph type="title"/>
          </p:nvPr>
        </p:nvSpPr>
        <p:spPr/>
        <p:txBody>
          <a:bodyPr/>
          <a:lstStyle/>
          <a:p>
            <a:r>
              <a:rPr lang="en-US" b="1">
                <a:cs typeface="Calibri Light"/>
              </a:rPr>
              <a:t>Key messages.</a:t>
            </a:r>
            <a:endParaRPr lang="en-US" b="1"/>
          </a:p>
        </p:txBody>
      </p:sp>
      <p:sp>
        <p:nvSpPr>
          <p:cNvPr id="3" name="Content Placeholder 2">
            <a:extLst>
              <a:ext uri="{FF2B5EF4-FFF2-40B4-BE49-F238E27FC236}">
                <a16:creationId xmlns:a16="http://schemas.microsoft.com/office/drawing/2014/main" id="{05047337-1A5D-4F05-BE15-D615DA5BF702}"/>
              </a:ext>
            </a:extLst>
          </p:cNvPr>
          <p:cNvSpPr>
            <a:spLocks noGrp="1"/>
          </p:cNvSpPr>
          <p:nvPr>
            <p:ph idx="1"/>
          </p:nvPr>
        </p:nvSpPr>
        <p:spPr/>
        <p:txBody>
          <a:bodyPr vert="horz" lIns="91440" tIns="45720" rIns="91440" bIns="45720" rtlCol="0" anchor="t">
            <a:normAutofit fontScale="92500" lnSpcReduction="10000"/>
          </a:bodyPr>
          <a:lstStyle/>
          <a:p>
            <a:r>
              <a:rPr lang="en-US" err="1">
                <a:cs typeface="Calibri"/>
              </a:rPr>
              <a:t>Behaviour</a:t>
            </a:r>
            <a:r>
              <a:rPr lang="en-US">
                <a:cs typeface="Calibri"/>
              </a:rPr>
              <a:t> sanctions in mainstream schools such as detention and isolation booths do not improve </a:t>
            </a:r>
            <a:r>
              <a:rPr lang="en-US" err="1">
                <a:cs typeface="Calibri"/>
              </a:rPr>
              <a:t>behaviour</a:t>
            </a:r>
            <a:r>
              <a:rPr lang="en-US">
                <a:cs typeface="Calibri"/>
              </a:rPr>
              <a:t> but make it worse</a:t>
            </a:r>
            <a:endParaRPr lang="en-US">
              <a:ea typeface="+mn-lt"/>
              <a:cs typeface="+mn-lt"/>
            </a:endParaRPr>
          </a:p>
          <a:p>
            <a:r>
              <a:rPr lang="en-US">
                <a:ea typeface="+mn-lt"/>
                <a:cs typeface="+mn-lt"/>
              </a:rPr>
              <a:t>Too many caregivers are told they would not meet the threshold for an EHC needs assessment</a:t>
            </a:r>
            <a:endParaRPr lang="en-US">
              <a:cs typeface="Calibri"/>
            </a:endParaRPr>
          </a:p>
          <a:p>
            <a:r>
              <a:rPr lang="en-US">
                <a:cs typeface="Calibri"/>
              </a:rPr>
              <a:t>Schools are taking advantage of the loose terminology in statutory guidance</a:t>
            </a:r>
          </a:p>
          <a:p>
            <a:r>
              <a:rPr lang="en-US">
                <a:cs typeface="Calibri"/>
              </a:rPr>
              <a:t>Children are consuming drugs before school to cope with their inability to access the learning, to aid their concentration and to medicate themselves to reduce the likelihood of being sanctioned by teachers</a:t>
            </a:r>
            <a:endParaRPr lang="en-US">
              <a:ea typeface="+mn-lt"/>
              <a:cs typeface="+mn-lt"/>
            </a:endParaRPr>
          </a:p>
          <a:p>
            <a:r>
              <a:rPr lang="en-US">
                <a:cs typeface="Calibri"/>
              </a:rPr>
              <a:t>Prompt identification and support for children is important to support learning and subsequent mental health needs</a:t>
            </a:r>
          </a:p>
        </p:txBody>
      </p:sp>
    </p:spTree>
    <p:extLst>
      <p:ext uri="{BB962C8B-B14F-4D97-AF65-F5344CB8AC3E}">
        <p14:creationId xmlns:p14="http://schemas.microsoft.com/office/powerpoint/2010/main" val="289513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solidFill>
                  <a:schemeClr val="tx1"/>
                </a:solidFill>
                <a:latin typeface="+mj-lt"/>
                <a:ea typeface="+mj-ea"/>
                <a:cs typeface="+mj-cs"/>
              </a:rPr>
              <a:t>Agenda item 4</a:t>
            </a:r>
            <a:br>
              <a:rPr lang="en-US" sz="5800" b="1" kern="1200">
                <a:solidFill>
                  <a:schemeClr val="tx1"/>
                </a:solidFill>
                <a:latin typeface="+mj-lt"/>
                <a:ea typeface="+mj-ea"/>
                <a:cs typeface="+mj-cs"/>
              </a:rPr>
            </a:br>
            <a:r>
              <a:rPr lang="en-US" sz="5800" b="1" kern="1200">
                <a:solidFill>
                  <a:schemeClr val="tx1"/>
                </a:solidFill>
                <a:latin typeface="+mj-lt"/>
                <a:ea typeface="+mj-ea"/>
                <a:cs typeface="+mj-cs"/>
              </a:rPr>
              <a:t>Q and A</a:t>
            </a: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41485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en-US" sz="5800" b="1" kern="1200">
                <a:latin typeface="+mj-lt"/>
                <a:ea typeface="+mj-ea"/>
                <a:cs typeface="+mj-cs"/>
              </a:rPr>
              <a:t>Agenda item </a:t>
            </a:r>
            <a:r>
              <a:rPr lang="en-US" sz="5800" b="1"/>
              <a:t>5</a:t>
            </a:r>
            <a:r>
              <a:rPr lang="en-US" sz="5800" b="1">
                <a:cs typeface="Calibri Light"/>
              </a:rPr>
              <a:t/>
            </a:r>
            <a:br>
              <a:rPr lang="en-US" sz="5800" b="1">
                <a:cs typeface="Calibri Light"/>
              </a:rPr>
            </a:br>
            <a:r>
              <a:rPr lang="en-US" sz="5800"/>
              <a:t>Roundtable</a:t>
            </a:r>
            <a:r>
              <a:rPr lang="en-US" sz="5800">
                <a:ea typeface="+mj-lt"/>
                <a:cs typeface="+mj-lt"/>
              </a:rPr>
              <a:t> discussion of potential of research influence on policy </a:t>
            </a:r>
            <a:r>
              <a:rPr lang="en-US" sz="5800" kern="1200">
                <a:ea typeface="+mj-lt"/>
                <a:cs typeface="+mj-lt"/>
              </a:rPr>
              <a:t>and </a:t>
            </a:r>
            <a:r>
              <a:rPr lang="en-US" sz="5800">
                <a:ea typeface="+mj-lt"/>
                <a:cs typeface="+mj-lt"/>
              </a:rPr>
              <a:t>gaps in evidence base</a:t>
            </a:r>
            <a:endParaRPr lang="en-US" sz="58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429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latin typeface="+mj-lt"/>
                <a:ea typeface="+mj-ea"/>
                <a:cs typeface="+mj-cs"/>
              </a:rPr>
              <a:t>Agenda item </a:t>
            </a:r>
            <a:r>
              <a:rPr lang="en-US" sz="5800" b="1"/>
              <a:t>6</a:t>
            </a:r>
            <a:r>
              <a:rPr lang="en-US" sz="5800" b="1" kern="1200"/>
              <a:t/>
            </a:r>
            <a:br>
              <a:rPr lang="en-US" sz="5800" b="1" kern="1200"/>
            </a:br>
            <a:r>
              <a:rPr lang="en-US" sz="5800">
                <a:ea typeface="+mj-lt"/>
                <a:cs typeface="+mj-lt"/>
              </a:rPr>
              <a:t>QR funding </a:t>
            </a:r>
            <a:r>
              <a:rPr lang="en-US" sz="5800" kern="1200">
                <a:ea typeface="+mj-lt"/>
                <a:cs typeface="+mj-lt"/>
              </a:rPr>
              <a:t>and </a:t>
            </a:r>
            <a:r>
              <a:rPr lang="en-US" sz="5800">
                <a:ea typeface="+mj-lt"/>
                <a:cs typeface="+mj-lt"/>
              </a:rPr>
              <a:t>future planned publications</a:t>
            </a:r>
            <a:endParaRPr lang="en-US" sz="58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8719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87B7-EF67-49D2-902E-2AEAA228127A}"/>
              </a:ext>
            </a:extLst>
          </p:cNvPr>
          <p:cNvSpPr>
            <a:spLocks noGrp="1"/>
          </p:cNvSpPr>
          <p:nvPr>
            <p:ph type="title"/>
          </p:nvPr>
        </p:nvSpPr>
        <p:spPr/>
        <p:txBody>
          <a:bodyPr/>
          <a:lstStyle/>
          <a:p>
            <a:r>
              <a:rPr lang="en-US" b="1">
                <a:cs typeface="Calibri Light"/>
              </a:rPr>
              <a:t>Next steps</a:t>
            </a:r>
            <a:endParaRPr lang="en-US" b="1"/>
          </a:p>
        </p:txBody>
      </p:sp>
      <p:sp>
        <p:nvSpPr>
          <p:cNvPr id="3" name="Text Placeholder 2">
            <a:extLst>
              <a:ext uri="{FF2B5EF4-FFF2-40B4-BE49-F238E27FC236}">
                <a16:creationId xmlns:a16="http://schemas.microsoft.com/office/drawing/2014/main" id="{782A1BBD-DF72-4B41-8D3E-2FF6B3858547}"/>
              </a:ext>
            </a:extLst>
          </p:cNvPr>
          <p:cNvSpPr>
            <a:spLocks noGrp="1"/>
          </p:cNvSpPr>
          <p:nvPr>
            <p:ph type="body" idx="1"/>
          </p:nvPr>
        </p:nvSpPr>
        <p:spPr/>
        <p:txBody>
          <a:bodyPr/>
          <a:lstStyle/>
          <a:p>
            <a:r>
              <a:rPr lang="en-US">
                <a:cs typeface="Calibri"/>
              </a:rPr>
              <a:t>Next publications (58 headteachers)</a:t>
            </a:r>
            <a:endParaRPr lang="en-US"/>
          </a:p>
        </p:txBody>
      </p:sp>
      <p:sp>
        <p:nvSpPr>
          <p:cNvPr id="4" name="Content Placeholder 3">
            <a:extLst>
              <a:ext uri="{FF2B5EF4-FFF2-40B4-BE49-F238E27FC236}">
                <a16:creationId xmlns:a16="http://schemas.microsoft.com/office/drawing/2014/main" id="{30DFA490-C66D-4232-8750-CA2609C98213}"/>
              </a:ext>
            </a:extLst>
          </p:cNvPr>
          <p:cNvSpPr>
            <a:spLocks noGrp="1"/>
          </p:cNvSpPr>
          <p:nvPr>
            <p:ph sz="half" idx="2"/>
          </p:nvPr>
        </p:nvSpPr>
        <p:spPr/>
        <p:txBody>
          <a:bodyPr vert="horz" lIns="91440" tIns="45720" rIns="91440" bIns="45720" rtlCol="0" anchor="t">
            <a:normAutofit/>
          </a:bodyPr>
          <a:lstStyle/>
          <a:p>
            <a:r>
              <a:rPr lang="en-US">
                <a:cs typeface="Calibri"/>
              </a:rPr>
              <a:t>Benefits of school exclusion</a:t>
            </a:r>
          </a:p>
          <a:p>
            <a:r>
              <a:rPr lang="en-US">
                <a:cs typeface="Calibri"/>
              </a:rPr>
              <a:t>Alternatives to school exclusion</a:t>
            </a:r>
          </a:p>
          <a:p>
            <a:r>
              <a:rPr lang="en-US">
                <a:cs typeface="Calibri"/>
              </a:rPr>
              <a:t>Most likely to be excluded</a:t>
            </a:r>
          </a:p>
          <a:p>
            <a:r>
              <a:rPr lang="en-US">
                <a:cs typeface="Calibri"/>
              </a:rPr>
              <a:t>Reason for rise in SEMH</a:t>
            </a:r>
          </a:p>
          <a:p>
            <a:r>
              <a:rPr lang="en-US">
                <a:cs typeface="Calibri"/>
              </a:rPr>
              <a:t>Solutions to SEMH</a:t>
            </a:r>
          </a:p>
          <a:p>
            <a:r>
              <a:rPr lang="en-US">
                <a:cs typeface="Calibri"/>
              </a:rPr>
              <a:t>Pressures on HT next 5 years</a:t>
            </a:r>
          </a:p>
          <a:p>
            <a:r>
              <a:rPr lang="en-US">
                <a:cs typeface="Calibri"/>
              </a:rPr>
              <a:t>Barriers to support SEMH</a:t>
            </a:r>
          </a:p>
          <a:p>
            <a:endParaRPr lang="en-US">
              <a:cs typeface="Calibri"/>
            </a:endParaRPr>
          </a:p>
        </p:txBody>
      </p:sp>
      <p:sp>
        <p:nvSpPr>
          <p:cNvPr id="5" name="Text Placeholder 4">
            <a:extLst>
              <a:ext uri="{FF2B5EF4-FFF2-40B4-BE49-F238E27FC236}">
                <a16:creationId xmlns:a16="http://schemas.microsoft.com/office/drawing/2014/main" id="{E8A0D7A3-AD93-43D5-8607-02A18A2F6C22}"/>
              </a:ext>
            </a:extLst>
          </p:cNvPr>
          <p:cNvSpPr>
            <a:spLocks noGrp="1"/>
          </p:cNvSpPr>
          <p:nvPr>
            <p:ph type="body" sz="quarter" idx="3"/>
          </p:nvPr>
        </p:nvSpPr>
        <p:spPr/>
        <p:txBody>
          <a:bodyPr/>
          <a:lstStyle/>
          <a:p>
            <a:r>
              <a:rPr lang="en-US">
                <a:ea typeface="+mn-lt"/>
                <a:cs typeface="+mn-lt"/>
              </a:rPr>
              <a:t>QR Research Strategic Priorities Fund</a:t>
            </a:r>
            <a:endParaRPr lang="en-US"/>
          </a:p>
        </p:txBody>
      </p:sp>
      <p:sp>
        <p:nvSpPr>
          <p:cNvPr id="6" name="Content Placeholder 5">
            <a:extLst>
              <a:ext uri="{FF2B5EF4-FFF2-40B4-BE49-F238E27FC236}">
                <a16:creationId xmlns:a16="http://schemas.microsoft.com/office/drawing/2014/main" id="{B981A248-4F07-4FF8-8E58-9E7A7B786BEB}"/>
              </a:ext>
            </a:extLst>
          </p:cNvPr>
          <p:cNvSpPr>
            <a:spLocks noGrp="1"/>
          </p:cNvSpPr>
          <p:nvPr>
            <p:ph sz="quarter" idx="4"/>
          </p:nvPr>
        </p:nvSpPr>
        <p:spPr/>
        <p:txBody>
          <a:bodyPr vert="horz" lIns="91440" tIns="45720" rIns="91440" bIns="45720" rtlCol="0" anchor="t">
            <a:normAutofit/>
          </a:bodyPr>
          <a:lstStyle/>
          <a:p>
            <a:r>
              <a:rPr lang="en-US">
                <a:cs typeface="Calibri"/>
              </a:rPr>
              <a:t>BACD bid to full application</a:t>
            </a:r>
          </a:p>
          <a:p>
            <a:r>
              <a:rPr lang="en-US">
                <a:cs typeface="Calibri"/>
              </a:rPr>
              <a:t>Exclusions research needs extending to national sample</a:t>
            </a:r>
          </a:p>
          <a:p>
            <a:r>
              <a:rPr lang="en-US">
                <a:cs typeface="Calibri"/>
              </a:rPr>
              <a:t>Drivers for drug use in excluded children population</a:t>
            </a:r>
          </a:p>
          <a:p>
            <a:r>
              <a:rPr lang="en-US">
                <a:cs typeface="Calibri"/>
              </a:rPr>
              <a:t>Research highlights for schools, evidence based approaches</a:t>
            </a:r>
          </a:p>
          <a:p>
            <a:pPr marL="0" indent="0">
              <a:buNone/>
            </a:pPr>
            <a:endParaRPr lang="en-US">
              <a:cs typeface="Calibri"/>
            </a:endParaRPr>
          </a:p>
        </p:txBody>
      </p:sp>
    </p:spTree>
    <p:extLst>
      <p:ext uri="{BB962C8B-B14F-4D97-AF65-F5344CB8AC3E}">
        <p14:creationId xmlns:p14="http://schemas.microsoft.com/office/powerpoint/2010/main" val="1702762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latin typeface="+mj-lt"/>
                <a:ea typeface="+mj-ea"/>
                <a:cs typeface="+mj-cs"/>
              </a:rPr>
              <a:t>Agenda item </a:t>
            </a:r>
            <a:r>
              <a:rPr lang="en-US" sz="5800" b="1"/>
              <a:t>7</a:t>
            </a:r>
            <a:r>
              <a:rPr lang="en-US" sz="5800" b="1" kern="1200"/>
              <a:t/>
            </a:r>
            <a:br>
              <a:rPr lang="en-US" sz="5800" b="1" kern="1200"/>
            </a:br>
            <a:r>
              <a:rPr lang="en-US" sz="5800">
                <a:ea typeface="+mj-lt"/>
                <a:cs typeface="+mj-lt"/>
              </a:rPr>
              <a:t>Future actions </a:t>
            </a:r>
            <a:r>
              <a:rPr lang="en-US" sz="5800" kern="1200">
                <a:ea typeface="+mj-lt"/>
                <a:cs typeface="+mj-lt"/>
              </a:rPr>
              <a:t>and </a:t>
            </a:r>
            <a:r>
              <a:rPr lang="en-US" sz="5800">
                <a:ea typeface="+mj-lt"/>
                <a:cs typeface="+mj-lt"/>
              </a:rPr>
              <a:t>ways forward</a:t>
            </a:r>
            <a:endParaRPr lang="en-US" sz="58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211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Autofit/>
          </a:bodyPr>
          <a:lstStyle/>
          <a:p>
            <a:pPr algn="ctr"/>
            <a:r>
              <a:rPr lang="en-US" sz="4000" b="1" kern="1200">
                <a:latin typeface="+mj-lt"/>
                <a:ea typeface="+mj-ea"/>
                <a:cs typeface="+mj-cs"/>
              </a:rPr>
              <a:t>Agenda </a:t>
            </a:r>
            <a:r>
              <a:rPr lang="en-US" sz="4000" b="1"/>
              <a:t>items</a:t>
            </a:r>
            <a:r>
              <a:rPr lang="en-US" sz="4000" b="1" kern="1200">
                <a:latin typeface="+mj-lt"/>
                <a:ea typeface="+mj-ea"/>
                <a:cs typeface="+mj-cs"/>
              </a:rPr>
              <a:t> </a:t>
            </a:r>
            <a:r>
              <a:rPr lang="en-US" sz="4000" b="1"/>
              <a:t>2-3</a:t>
            </a:r>
            <a:r>
              <a:rPr lang="en-US" sz="4000" b="1">
                <a:cs typeface="Calibri Light"/>
              </a:rPr>
              <a:t/>
            </a:r>
            <a:br>
              <a:rPr lang="en-US" sz="4000" b="1">
                <a:cs typeface="Calibri Light"/>
              </a:rPr>
            </a:br>
            <a:r>
              <a:rPr lang="en-US" sz="4000" b="1"/>
              <a:t/>
            </a:r>
            <a:br>
              <a:rPr lang="en-US" sz="4000" b="1"/>
            </a:br>
            <a:r>
              <a:rPr lang="en-US" sz="4000" b="1"/>
              <a:t>Overview of the exclusions research (aims, objectives, sample, methods)</a:t>
            </a:r>
            <a:br>
              <a:rPr lang="en-US" sz="4000" b="1"/>
            </a:br>
            <a:r>
              <a:rPr lang="en-US" sz="4000" b="1"/>
              <a:t>Overview research findings </a:t>
            </a:r>
            <a:r>
              <a:rPr lang="en-US" sz="4000" b="1" kern="1200">
                <a:latin typeface="+mj-lt"/>
                <a:ea typeface="+mj-ea"/>
                <a:cs typeface="+mj-cs"/>
              </a:rPr>
              <a:t>and</a:t>
            </a:r>
            <a:r>
              <a:rPr lang="en-US" sz="4000" b="1"/>
              <a:t> subsequent journal articles</a:t>
            </a:r>
            <a:endParaRPr lang="en-US" sz="40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114E15-2AFB-4CF8-9C3C-7150F552FD7B}"/>
              </a:ext>
            </a:extLst>
          </p:cNvPr>
          <p:cNvSpPr txBox="1"/>
          <p:nvPr/>
        </p:nvSpPr>
        <p:spPr>
          <a:xfrm>
            <a:off x="2067169" y="4714631"/>
            <a:ext cx="87903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Exclusions</a:t>
            </a:r>
            <a:r>
              <a:rPr lang="en-US">
                <a:ea typeface="+mn-lt"/>
                <a:cs typeface="+mn-lt"/>
              </a:rPr>
              <a:t> research Sunderland: Funded by Together for Children</a:t>
            </a:r>
            <a:r>
              <a:rPr lang="en-US" baseline="30000">
                <a:ea typeface="+mn-lt"/>
                <a:cs typeface="+mn-lt"/>
              </a:rPr>
              <a:t>1,2,3,5,6</a:t>
            </a:r>
            <a:endParaRPr lang="en-US">
              <a:ea typeface="+mn-lt"/>
              <a:cs typeface="+mn-lt"/>
            </a:endParaRPr>
          </a:p>
        </p:txBody>
      </p:sp>
    </p:spTree>
    <p:extLst>
      <p:ext uri="{BB962C8B-B14F-4D97-AF65-F5344CB8AC3E}">
        <p14:creationId xmlns:p14="http://schemas.microsoft.com/office/powerpoint/2010/main" val="31659751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4136-186D-41B7-9AFA-C887A7B65DDB}"/>
              </a:ext>
            </a:extLst>
          </p:cNvPr>
          <p:cNvSpPr>
            <a:spLocks noGrp="1"/>
          </p:cNvSpPr>
          <p:nvPr>
            <p:ph type="title"/>
          </p:nvPr>
        </p:nvSpPr>
        <p:spPr>
          <a:xfrm>
            <a:off x="1913468" y="365125"/>
            <a:ext cx="9440332" cy="1325563"/>
          </a:xfrm>
        </p:spPr>
        <p:txBody>
          <a:bodyPr>
            <a:normAutofit/>
          </a:bodyPr>
          <a:lstStyle/>
          <a:p>
            <a:r>
              <a:rPr lang="en-US" sz="5400" b="1">
                <a:cs typeface="Calibri Light"/>
              </a:rPr>
              <a:t>Aims and objectives</a:t>
            </a:r>
            <a:endParaRPr lang="en-US" sz="5400" b="1"/>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ullseye">
            <a:extLst>
              <a:ext uri="{FF2B5EF4-FFF2-40B4-BE49-F238E27FC236}">
                <a16:creationId xmlns:a16="http://schemas.microsoft.com/office/drawing/2014/main" id="{563A01DF-7783-4A34-AA33-BCD9B05165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28A72CB-D52B-4417-91CF-06BF7CE0935B}"/>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400" b="1">
                <a:cs typeface="Calibri" panose="020F0502020204030204"/>
              </a:rPr>
              <a:t>Aim:</a:t>
            </a:r>
            <a:r>
              <a:rPr lang="en-US" sz="2400">
                <a:cs typeface="Calibri" panose="020F0502020204030204"/>
              </a:rPr>
              <a:t> </a:t>
            </a:r>
            <a:r>
              <a:rPr lang="en-US" sz="2400">
                <a:ea typeface="+mn-lt"/>
                <a:cs typeface="+mn-lt"/>
              </a:rPr>
              <a:t>To investigate the factors that impact upon social and emotional wellbeing of children and young people from 3-16 years in Sunderland which may lead to exclusion from school.</a:t>
            </a:r>
          </a:p>
          <a:p>
            <a:pPr marL="0" indent="0">
              <a:buNone/>
            </a:pPr>
            <a:r>
              <a:rPr lang="en-US" sz="2400" b="1">
                <a:cs typeface="Calibri" panose="020F0502020204030204"/>
              </a:rPr>
              <a:t>Key objectives:</a:t>
            </a:r>
          </a:p>
          <a:p>
            <a:pPr marL="457200" indent="-457200"/>
            <a:r>
              <a:rPr lang="en-US" sz="2400">
                <a:ea typeface="+mn-lt"/>
                <a:cs typeface="+mn-lt"/>
              </a:rPr>
              <a:t>To elicit the perceptions and experiences of excluded children, their caregivers and professionals of the barriers and enablers to mainstream schooling</a:t>
            </a:r>
          </a:p>
          <a:p>
            <a:pPr marL="457200" indent="-457200"/>
            <a:r>
              <a:rPr lang="en-US" sz="2400">
                <a:ea typeface="+mn-lt"/>
                <a:cs typeface="+mn-lt"/>
              </a:rPr>
              <a:t>To determine if it is possible for children at risk of school exclusion to feel and be included while attending mainstream school</a:t>
            </a:r>
          </a:p>
          <a:p>
            <a:pPr marL="457200" indent="-457200"/>
            <a:r>
              <a:rPr lang="en-US" sz="2400">
                <a:ea typeface="+mn-lt"/>
                <a:cs typeface="+mn-lt"/>
              </a:rPr>
              <a:t>To establish the impact of school exclusion on the child and family</a:t>
            </a:r>
          </a:p>
          <a:p>
            <a:pPr marL="457200" indent="-457200"/>
            <a:r>
              <a:rPr lang="en-US" sz="2400">
                <a:ea typeface="+mn-lt"/>
                <a:cs typeface="+mn-lt"/>
              </a:rPr>
              <a:t>To determine the drivers for school exclusion</a:t>
            </a:r>
          </a:p>
        </p:txBody>
      </p:sp>
      <p:pic>
        <p:nvPicPr>
          <p:cNvPr id="4" name="Picture 7" descr="A close up of a sign&#10;&#10;Description automatically generated">
            <a:extLst>
              <a:ext uri="{FF2B5EF4-FFF2-40B4-BE49-F238E27FC236}">
                <a16:creationId xmlns:a16="http://schemas.microsoft.com/office/drawing/2014/main" id="{4DAC659F-91CA-4C99-8C23-3DE7F47615F5}"/>
              </a:ext>
            </a:extLst>
          </p:cNvPr>
          <p:cNvPicPr>
            <a:picLocks noChangeAspect="1"/>
          </p:cNvPicPr>
          <p:nvPr/>
        </p:nvPicPr>
        <p:blipFill>
          <a:blip r:embed="rId4"/>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2556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2069DF-7218-4E4B-AC46-DB4AB591B224}"/>
              </a:ext>
            </a:extLst>
          </p:cNvPr>
          <p:cNvSpPr txBox="1"/>
          <p:nvPr/>
        </p:nvSpPr>
        <p:spPr>
          <a:xfrm>
            <a:off x="966952" y="952500"/>
            <a:ext cx="3264806" cy="22003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b="1" kern="1200">
                <a:solidFill>
                  <a:srgbClr val="FFFFFF"/>
                </a:solidFill>
                <a:latin typeface="+mj-lt"/>
                <a:ea typeface="+mj-ea"/>
                <a:cs typeface="+mj-cs"/>
              </a:rPr>
              <a:t>Sample: Participant overview</a:t>
            </a:r>
          </a:p>
        </p:txBody>
      </p:sp>
      <p:sp>
        <p:nvSpPr>
          <p:cNvPr id="3" name="TextBox 2">
            <a:extLst>
              <a:ext uri="{FF2B5EF4-FFF2-40B4-BE49-F238E27FC236}">
                <a16:creationId xmlns:a16="http://schemas.microsoft.com/office/drawing/2014/main" id="{DFE18AF1-1D7D-4FDE-A388-59548B710563}"/>
              </a:ext>
            </a:extLst>
          </p:cNvPr>
          <p:cNvSpPr txBox="1"/>
          <p:nvPr/>
        </p:nvSpPr>
        <p:spPr>
          <a:xfrm>
            <a:off x="717423" y="3355130"/>
            <a:ext cx="4536688" cy="32803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panose="020B0604020202020204" pitchFamily="34" charset="0"/>
              <a:buChar char="•"/>
            </a:pPr>
            <a:r>
              <a:rPr lang="en-US" sz="2000"/>
              <a:t>174 children, caregivers and professionals interviewed. In addition, there were three advisory groups, 12 children, five professionals from health/support services and five education professionals.</a:t>
            </a:r>
            <a:endParaRPr lang="en-US" sz="2000">
              <a:cs typeface="Calibri"/>
            </a:endParaRPr>
          </a:p>
          <a:p>
            <a:pPr marL="285750" indent="-285750">
              <a:lnSpc>
                <a:spcPct val="90000"/>
              </a:lnSpc>
              <a:spcAft>
                <a:spcPts val="600"/>
              </a:spcAft>
              <a:buFont typeface="Arial" panose="020B0604020202020204" pitchFamily="34" charset="0"/>
              <a:buChar char="•"/>
            </a:pPr>
            <a:r>
              <a:rPr lang="en-US" sz="2000"/>
              <a:t>This is the most substantial piece of primary research carried out to date on the enablers and barriers to mainstream schooling for those at risk of school exclusion in England. </a:t>
            </a:r>
            <a:endParaRPr lang="en-US" sz="2000">
              <a:cs typeface="Calibri"/>
            </a:endParaRPr>
          </a:p>
        </p:txBody>
      </p:sp>
      <p:pic>
        <p:nvPicPr>
          <p:cNvPr id="6" name="Picture 7" descr="A close up of a sign&#10;&#10;Description automatically generated">
            <a:extLst>
              <a:ext uri="{FF2B5EF4-FFF2-40B4-BE49-F238E27FC236}">
                <a16:creationId xmlns:a16="http://schemas.microsoft.com/office/drawing/2014/main" id="{89931B70-9ADA-4658-9CCD-04570DEEEA72}"/>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8" name="Table 7">
            <a:extLst>
              <a:ext uri="{FF2B5EF4-FFF2-40B4-BE49-F238E27FC236}">
                <a16:creationId xmlns:a16="http://schemas.microsoft.com/office/drawing/2014/main" id="{A51F3440-655B-4843-82E5-0C1FBC317154}"/>
              </a:ext>
            </a:extLst>
          </p:cNvPr>
          <p:cNvGraphicFramePr>
            <a:graphicFrameLocks noGrp="1"/>
          </p:cNvGraphicFramePr>
          <p:nvPr>
            <p:extLst>
              <p:ext uri="{D42A27DB-BD31-4B8C-83A1-F6EECF244321}">
                <p14:modId xmlns:p14="http://schemas.microsoft.com/office/powerpoint/2010/main" val="980547417"/>
              </p:ext>
            </p:extLst>
          </p:nvPr>
        </p:nvGraphicFramePr>
        <p:xfrm>
          <a:off x="5651771" y="952500"/>
          <a:ext cx="5073422" cy="5180846"/>
        </p:xfrm>
        <a:graphic>
          <a:graphicData uri="http://schemas.openxmlformats.org/drawingml/2006/table">
            <a:tbl>
              <a:tblPr/>
              <a:tblGrid>
                <a:gridCol w="3131591">
                  <a:extLst>
                    <a:ext uri="{9D8B030D-6E8A-4147-A177-3AD203B41FA5}">
                      <a16:colId xmlns:a16="http://schemas.microsoft.com/office/drawing/2014/main" val="993846639"/>
                    </a:ext>
                  </a:extLst>
                </a:gridCol>
                <a:gridCol w="895348">
                  <a:extLst>
                    <a:ext uri="{9D8B030D-6E8A-4147-A177-3AD203B41FA5}">
                      <a16:colId xmlns:a16="http://schemas.microsoft.com/office/drawing/2014/main" val="1353269084"/>
                    </a:ext>
                  </a:extLst>
                </a:gridCol>
                <a:gridCol w="1046483">
                  <a:extLst>
                    <a:ext uri="{9D8B030D-6E8A-4147-A177-3AD203B41FA5}">
                      <a16:colId xmlns:a16="http://schemas.microsoft.com/office/drawing/2014/main" val="489427170"/>
                    </a:ext>
                  </a:extLst>
                </a:gridCol>
              </a:tblGrid>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Group</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Count</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Sample</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739061970"/>
                  </a:ext>
                </a:extLst>
              </a:tr>
              <a:tr h="265403">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Children</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55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32%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71682792"/>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846663655"/>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083589536"/>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251482766"/>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Caregivers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24%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3772187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9246286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22405848"/>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038930509"/>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Professionals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78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314362001"/>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Nursery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87660345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Primary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12643098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Secondary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44819069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Specialist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67996755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ARP/AP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821580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SENCO</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78462912"/>
                  </a:ext>
                </a:extLst>
              </a:tr>
              <a:tr h="35332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Health and support</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647426144"/>
                  </a:ext>
                </a:extLst>
              </a:tr>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Total</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174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0" i="0" u="none" strike="noStrike">
                          <a:solidFill>
                            <a:srgbClr val="FFFFFF"/>
                          </a:solidFill>
                          <a:effectLst/>
                          <a:latin typeface="Calibri" panose="020F0502020204030204" pitchFamily="34" charset="0"/>
                        </a:rPr>
                        <a:t> </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3919951541"/>
                  </a:ext>
                </a:extLst>
              </a:tr>
            </a:tbl>
          </a:graphicData>
        </a:graphic>
      </p:graphicFrame>
    </p:spTree>
    <p:extLst>
      <p:ext uri="{BB962C8B-B14F-4D97-AF65-F5344CB8AC3E}">
        <p14:creationId xmlns:p14="http://schemas.microsoft.com/office/powerpoint/2010/main" val="257986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AEB23-8A99-4843-B281-0A498BD0C852}"/>
              </a:ext>
            </a:extLst>
          </p:cNvPr>
          <p:cNvSpPr>
            <a:spLocks noGrp="1"/>
          </p:cNvSpPr>
          <p:nvPr>
            <p:ph type="title"/>
          </p:nvPr>
        </p:nvSpPr>
        <p:spPr>
          <a:xfrm>
            <a:off x="283719" y="742951"/>
            <a:ext cx="4490297" cy="4962524"/>
          </a:xfrm>
        </p:spPr>
        <p:txBody>
          <a:bodyPr vert="horz" lIns="91440" tIns="45720" rIns="91440" bIns="45720" rtlCol="0" anchor="ctr">
            <a:normAutofit/>
          </a:bodyPr>
          <a:lstStyle/>
          <a:p>
            <a:r>
              <a:rPr lang="en-US" b="1" kern="1200">
                <a:solidFill>
                  <a:srgbClr val="FFFFFF"/>
                </a:solidFill>
                <a:latin typeface="+mj-lt"/>
                <a:ea typeface="+mj-ea"/>
                <a:cs typeface="+mj-cs"/>
              </a:rPr>
              <a:t>Proportion of Sunderland schools interviewed</a:t>
            </a:r>
          </a:p>
        </p:txBody>
      </p:sp>
      <p:pic>
        <p:nvPicPr>
          <p:cNvPr id="4" name="Picture 7" descr="A close up of a sign&#10;&#10;Description automatically generated">
            <a:extLst>
              <a:ext uri="{FF2B5EF4-FFF2-40B4-BE49-F238E27FC236}">
                <a16:creationId xmlns:a16="http://schemas.microsoft.com/office/drawing/2014/main" id="{A6709ECE-484A-4EB7-89E9-E764AC8F57FC}"/>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Table 5">
            <a:extLst>
              <a:ext uri="{FF2B5EF4-FFF2-40B4-BE49-F238E27FC236}">
                <a16:creationId xmlns:a16="http://schemas.microsoft.com/office/drawing/2014/main" id="{CDA18B8A-43C5-4221-B49E-E5C4D314FAA2}"/>
              </a:ext>
            </a:extLst>
          </p:cNvPr>
          <p:cNvGraphicFramePr>
            <a:graphicFrameLocks noGrp="1"/>
          </p:cNvGraphicFramePr>
          <p:nvPr>
            <p:extLst>
              <p:ext uri="{D42A27DB-BD31-4B8C-83A1-F6EECF244321}">
                <p14:modId xmlns:p14="http://schemas.microsoft.com/office/powerpoint/2010/main" val="111534934"/>
              </p:ext>
            </p:extLst>
          </p:nvPr>
        </p:nvGraphicFramePr>
        <p:xfrm>
          <a:off x="4951378" y="1374672"/>
          <a:ext cx="6903738" cy="3800178"/>
        </p:xfrm>
        <a:graphic>
          <a:graphicData uri="http://schemas.openxmlformats.org/drawingml/2006/table">
            <a:tbl>
              <a:tblPr/>
              <a:tblGrid>
                <a:gridCol w="2762655">
                  <a:extLst>
                    <a:ext uri="{9D8B030D-6E8A-4147-A177-3AD203B41FA5}">
                      <a16:colId xmlns:a16="http://schemas.microsoft.com/office/drawing/2014/main" val="1338358893"/>
                    </a:ext>
                  </a:extLst>
                </a:gridCol>
                <a:gridCol w="1556426">
                  <a:extLst>
                    <a:ext uri="{9D8B030D-6E8A-4147-A177-3AD203B41FA5}">
                      <a16:colId xmlns:a16="http://schemas.microsoft.com/office/drawing/2014/main" val="260879059"/>
                    </a:ext>
                  </a:extLst>
                </a:gridCol>
                <a:gridCol w="1449421">
                  <a:extLst>
                    <a:ext uri="{9D8B030D-6E8A-4147-A177-3AD203B41FA5}">
                      <a16:colId xmlns:a16="http://schemas.microsoft.com/office/drawing/2014/main" val="249380181"/>
                    </a:ext>
                  </a:extLst>
                </a:gridCol>
                <a:gridCol w="1135236">
                  <a:extLst>
                    <a:ext uri="{9D8B030D-6E8A-4147-A177-3AD203B41FA5}">
                      <a16:colId xmlns:a16="http://schemas.microsoft.com/office/drawing/2014/main" val="3145563291"/>
                    </a:ext>
                  </a:extLst>
                </a:gridCol>
              </a:tblGrid>
              <a:tr h="710394">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Type of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Total in Sunderland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Sample Candidates</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 Sampled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1665414527"/>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Nursery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509567179"/>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Primary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62</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850743642"/>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Secondary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3878109050"/>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Special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76184413"/>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Alternative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47120040"/>
                  </a:ext>
                </a:extLst>
              </a:tr>
              <a:tr h="710394">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Additional Resourced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1764233408"/>
                  </a:ext>
                </a:extLst>
              </a:tr>
              <a:tr h="396565">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Total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116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53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46%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3512997464"/>
                  </a:ext>
                </a:extLst>
              </a:tr>
            </a:tbl>
          </a:graphicData>
        </a:graphic>
      </p:graphicFrame>
    </p:spTree>
    <p:extLst>
      <p:ext uri="{BB962C8B-B14F-4D97-AF65-F5344CB8AC3E}">
        <p14:creationId xmlns:p14="http://schemas.microsoft.com/office/powerpoint/2010/main" val="189104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8DBD-26A3-478A-B269-B5B411AE3FC1}"/>
              </a:ext>
            </a:extLst>
          </p:cNvPr>
          <p:cNvSpPr>
            <a:spLocks noGrp="1"/>
          </p:cNvSpPr>
          <p:nvPr>
            <p:ph type="title"/>
          </p:nvPr>
        </p:nvSpPr>
        <p:spPr>
          <a:xfrm>
            <a:off x="640080" y="325369"/>
            <a:ext cx="4368602" cy="777307"/>
          </a:xfrm>
        </p:spPr>
        <p:txBody>
          <a:bodyPr anchor="b">
            <a:normAutofit fontScale="90000"/>
          </a:bodyPr>
          <a:lstStyle/>
          <a:p>
            <a:r>
              <a:rPr lang="en-US" sz="5400" b="1">
                <a:cs typeface="Calibri Light"/>
              </a:rPr>
              <a:t>Methodology</a:t>
            </a:r>
            <a:endParaRPr lang="en-US" sz="5400" b="1"/>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94B867-6204-4750-8CDA-7611F8B0727E}"/>
              </a:ext>
            </a:extLst>
          </p:cNvPr>
          <p:cNvSpPr>
            <a:spLocks noGrp="1"/>
          </p:cNvSpPr>
          <p:nvPr>
            <p:ph idx="1"/>
          </p:nvPr>
        </p:nvSpPr>
        <p:spPr>
          <a:xfrm>
            <a:off x="216562" y="1428045"/>
            <a:ext cx="6268630" cy="1567025"/>
          </a:xfrm>
        </p:spPr>
        <p:txBody>
          <a:bodyPr vert="horz" lIns="91440" tIns="45720" rIns="91440" bIns="45720" rtlCol="0" anchor="t">
            <a:normAutofit/>
          </a:bodyPr>
          <a:lstStyle/>
          <a:p>
            <a:r>
              <a:rPr lang="en-US" sz="2000">
                <a:ea typeface="+mn-lt"/>
                <a:cs typeface="+mn-lt"/>
              </a:rPr>
              <a:t>Mixed methods including content (interpreting and understanding) and interpretative phenomenological analysis (IPA) (Smith and Osborn, 2015).</a:t>
            </a:r>
          </a:p>
          <a:p>
            <a:endParaRPr lang="en-US" sz="2200">
              <a:cs typeface="Calibri"/>
            </a:endParaRPr>
          </a:p>
        </p:txBody>
      </p:sp>
      <p:pic>
        <p:nvPicPr>
          <p:cNvPr id="5" name="Picture 5" descr="Diagram&#10;&#10;Description automatically generated">
            <a:extLst>
              <a:ext uri="{FF2B5EF4-FFF2-40B4-BE49-F238E27FC236}">
                <a16:creationId xmlns:a16="http://schemas.microsoft.com/office/drawing/2014/main" id="{E15FFC35-1E1A-4650-A6C3-873225B0975B}"/>
              </a:ext>
            </a:extLst>
          </p:cNvPr>
          <p:cNvPicPr>
            <a:picLocks noChangeAspect="1"/>
          </p:cNvPicPr>
          <p:nvPr/>
        </p:nvPicPr>
        <p:blipFill rotWithShape="1">
          <a:blip r:embed="rId2"/>
          <a:srcRect l="2946" r="14304" b="1"/>
          <a:stretch/>
        </p:blipFill>
        <p:spPr>
          <a:xfrm>
            <a:off x="7211482" y="10"/>
            <a:ext cx="4978995" cy="49582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D7A14164-7D7E-4112-B3AA-536938BA2369}"/>
              </a:ext>
            </a:extLst>
          </p:cNvPr>
          <p:cNvSpPr txBox="1"/>
          <p:nvPr/>
        </p:nvSpPr>
        <p:spPr>
          <a:xfrm>
            <a:off x="100208" y="2803742"/>
            <a:ext cx="6949854" cy="3111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endParaRPr lang="en-US">
              <a:ea typeface="+mn-lt"/>
              <a:cs typeface="+mn-lt"/>
            </a:endParaRPr>
          </a:p>
          <a:p>
            <a:pPr marL="285750" indent="-285750">
              <a:lnSpc>
                <a:spcPct val="90000"/>
              </a:lnSpc>
              <a:buFont typeface="Arial"/>
              <a:buChar char="•"/>
            </a:pPr>
            <a:r>
              <a:rPr lang="en-US" sz="2000"/>
              <a:t>The interviews were suitable for IPA as they included rich detail with novel stories and language (Riley et al., 2017; Spiers et al., 2017; Spiers and Riley, 2019; Smith et al., 2009)</a:t>
            </a:r>
            <a:endParaRPr lang="en-US" sz="2000">
              <a:ea typeface="+mn-lt"/>
              <a:cs typeface="+mn-lt"/>
            </a:endParaRPr>
          </a:p>
          <a:p>
            <a:pPr>
              <a:lnSpc>
                <a:spcPct val="90000"/>
              </a:lnSpc>
            </a:pPr>
            <a:endParaRPr lang="en-US" sz="2000">
              <a:ea typeface="+mn-lt"/>
              <a:cs typeface="+mn-lt"/>
            </a:endParaRPr>
          </a:p>
          <a:p>
            <a:pPr marL="285750" indent="-285750">
              <a:lnSpc>
                <a:spcPct val="90000"/>
              </a:lnSpc>
              <a:buFont typeface="Arial"/>
              <a:buChar char="•"/>
            </a:pPr>
            <a:r>
              <a:rPr lang="en-US" sz="2000"/>
              <a:t>A two-stage process or double hermeneutic was used, where the participant makes sense of their world and the researcher, in an active role, attempts to authentically make sense of their experiences (</a:t>
            </a:r>
            <a:r>
              <a:rPr lang="en-US" sz="2000" err="1"/>
              <a:t>Colaizzi</a:t>
            </a:r>
            <a:r>
              <a:rPr lang="en-US" sz="2000"/>
              <a:t>, 1978; Giorgi, 1985; Smith and Eatough,2007; van </a:t>
            </a:r>
            <a:r>
              <a:rPr lang="en-US" sz="2000" err="1"/>
              <a:t>Manen</a:t>
            </a:r>
            <a:r>
              <a:rPr lang="en-US" sz="2000"/>
              <a:t>, 2014 (Harding, 2019) </a:t>
            </a:r>
            <a:endParaRPr lang="en-US" sz="2000">
              <a:cs typeface="Calibri"/>
            </a:endParaRPr>
          </a:p>
          <a:p>
            <a:pPr algn="l"/>
            <a:endParaRPr lang="en-US">
              <a:cs typeface="Calibri"/>
            </a:endParaRPr>
          </a:p>
        </p:txBody>
      </p:sp>
    </p:spTree>
    <p:extLst>
      <p:ext uri="{BB962C8B-B14F-4D97-AF65-F5344CB8AC3E}">
        <p14:creationId xmlns:p14="http://schemas.microsoft.com/office/powerpoint/2010/main" val="1200457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2" ma:contentTypeDescription="Create a new document." ma:contentTypeScope="" ma:versionID="93a01b1fb15019ac5583ee69b9c86552">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ea6c8cdcb1af9af2a44d5bdcf3ad5a82"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5499B-1B18-430C-AA54-36FD458EE43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86956e8-7784-43f1-a477-c33e577ec2e6"/>
    <ds:schemaRef ds:uri="80f0d1e4-3247-4bb7-a2f2-310f92ab01ed"/>
    <ds:schemaRef ds:uri="http://www.w3.org/XML/1998/namespace"/>
  </ds:schemaRefs>
</ds:datastoreItem>
</file>

<file path=customXml/itemProps2.xml><?xml version="1.0" encoding="utf-8"?>
<ds:datastoreItem xmlns:ds="http://schemas.openxmlformats.org/officeDocument/2006/customXml" ds:itemID="{57EF3467-866D-4F10-AF9F-CAC3A910E732}">
  <ds:schemaRefs>
    <ds:schemaRef ds:uri="http://schemas.microsoft.com/sharepoint/v3/contenttype/forms"/>
  </ds:schemaRefs>
</ds:datastoreItem>
</file>

<file path=customXml/itemProps3.xml><?xml version="1.0" encoding="utf-8"?>
<ds:datastoreItem xmlns:ds="http://schemas.openxmlformats.org/officeDocument/2006/customXml" ds:itemID="{E6415623-5ED8-48B5-A3F6-890D2A6FC267}">
  <ds:schemaRefs>
    <ds:schemaRef ds:uri="786956e8-7784-43f1-a477-c33e577ec2e6"/>
    <ds:schemaRef ds:uri="80f0d1e4-3247-4bb7-a2f2-310f92ab0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5955</Words>
  <Application>Microsoft Office PowerPoint</Application>
  <PresentationFormat>Widescreen</PresentationFormat>
  <Paragraphs>675</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Arial,Sans-Serif</vt:lpstr>
      <vt:lpstr>Calibri</vt:lpstr>
      <vt:lpstr>Calibri Light</vt:lpstr>
      <vt:lpstr>Wingdings,Sans-Serif</vt:lpstr>
      <vt:lpstr>Office Theme</vt:lpstr>
      <vt:lpstr>Sharing research findings  School exclusions and mental health</vt:lpstr>
      <vt:lpstr>Profile </vt:lpstr>
      <vt:lpstr>Agenda</vt:lpstr>
      <vt:lpstr>Evidence base (sure.sunderland.ac.uk)</vt:lpstr>
      <vt:lpstr>Agenda items 2-3  Overview of the exclusions research (aims, objectives, sample, methods) Overview research findings and subsequent journal articles</vt:lpstr>
      <vt:lpstr>Aims and objectives</vt:lpstr>
      <vt:lpstr>PowerPoint Presentation</vt:lpstr>
      <vt:lpstr>Proportion of Sunderland schools interviewed</vt:lpstr>
      <vt:lpstr>Methodology</vt:lpstr>
      <vt:lpstr>What are the factors associated with teacher and pupil wellbeing, and what interventions and approaches are effective in supporting and promoting wellbeing of all in schools and colleges?  What types of approaches lead to better outcomes for condition-specific learning needs in mainstream schooling?  How can schools best identify children's mild to moderate mental health needs, and what role can early intervention play in preventing escalation?  How might the interruption to learning affect behaviour and attendance over the longer term?  What are the lessons for reintegration?  DfE (2018, 2020) Areas of research interest</vt:lpstr>
      <vt:lpstr>Children: Challenges in mainstream school2 (KS1)</vt:lpstr>
      <vt:lpstr>Children: Challenges in mainstream school2 (KS2-3)</vt:lpstr>
      <vt:lpstr>Children: Challenges in mainstream school2 (KS4)</vt:lpstr>
      <vt:lpstr>Length of time in isolation2</vt:lpstr>
      <vt:lpstr>Impact of isolation (children)2</vt:lpstr>
      <vt:lpstr>Impact of isolation (caregivers)2</vt:lpstr>
      <vt:lpstr>Nursery headteachers: Segregating children2</vt:lpstr>
      <vt:lpstr>Secondary headteachers: reasons for isolation2</vt:lpstr>
      <vt:lpstr>Effectiveness of isolation (SENCOs)2</vt:lpstr>
      <vt:lpstr>Health professional views on isolation booths2</vt:lpstr>
      <vt:lpstr>Children: Keeping us in mainstream2</vt:lpstr>
      <vt:lpstr>Caregivers: What could have prevented the exclusion2?</vt:lpstr>
      <vt:lpstr>The managed move model1</vt:lpstr>
      <vt:lpstr>Theographs5</vt:lpstr>
      <vt:lpstr>PowerPoint Presentation</vt:lpstr>
      <vt:lpstr>PowerPoint Presentation</vt:lpstr>
      <vt:lpstr>PowerPoint Presentation</vt:lpstr>
      <vt:lpstr>Drivers for drug use5,6</vt:lpstr>
      <vt:lpstr>Implications of drug use2,3,4,6</vt:lpstr>
      <vt:lpstr>What can be done to reduce drug use in CYP?</vt:lpstr>
      <vt:lpstr> How can schools best manage the transition from early years to school and minimise any negative effects on children, especially those from disadvantaged backgrounds?  Theographs: A focus on autism  </vt:lpstr>
      <vt:lpstr>The road to school exclusion: An IPA of interviews with parents of children with autism9 </vt:lpstr>
      <vt:lpstr>PowerPoint Presentation</vt:lpstr>
      <vt:lpstr>PowerPoint Presentation</vt:lpstr>
      <vt:lpstr>PowerPoint Presentation</vt:lpstr>
      <vt:lpstr>PowerPoint Presentation</vt:lpstr>
      <vt:lpstr> Local recommendations (31)</vt:lpstr>
      <vt:lpstr> National  recommendations (8)</vt:lpstr>
      <vt:lpstr>Policy review:  DfE (2016) Behaviour and discipline in schools </vt:lpstr>
      <vt:lpstr>Exclusion from maintained schools, academies and pupil referral units in England (DfE, 2017)  </vt:lpstr>
      <vt:lpstr>Key messages.</vt:lpstr>
      <vt:lpstr>Agenda item 4 Q and A</vt:lpstr>
      <vt:lpstr>Agenda item 5 Roundtable discussion of potential of research influence on policy and gaps in evidence base</vt:lpstr>
      <vt:lpstr>Agenda item 6 QR funding and future planned publications</vt:lpstr>
      <vt:lpstr>Next steps</vt:lpstr>
      <vt:lpstr>Agenda item 7 Future actions and ways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research findings ‘school exclusion and mental health’</dc:title>
  <dc:creator>Sarah Martin-Denham (Staff)</dc:creator>
  <cp:lastModifiedBy>Sarah Martin-Denham (Staff)</cp:lastModifiedBy>
  <cp:revision>7</cp:revision>
  <dcterms:created xsi:type="dcterms:W3CDTF">2020-11-30T12:00:15Z</dcterms:created>
  <dcterms:modified xsi:type="dcterms:W3CDTF">2021-01-28T13:16:21Z</dcterms:modified>
</cp:coreProperties>
</file>